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27" r:id="rId3"/>
    <p:sldId id="369" r:id="rId4"/>
    <p:sldId id="283" r:id="rId5"/>
    <p:sldId id="367" r:id="rId6"/>
    <p:sldId id="430" r:id="rId7"/>
    <p:sldId id="371" r:id="rId8"/>
    <p:sldId id="297" r:id="rId9"/>
    <p:sldId id="372" r:id="rId10"/>
    <p:sldId id="426" r:id="rId11"/>
    <p:sldId id="429" r:id="rId12"/>
    <p:sldId id="349" r:id="rId13"/>
    <p:sldId id="331" r:id="rId14"/>
    <p:sldId id="350" r:id="rId15"/>
    <p:sldId id="355" r:id="rId16"/>
    <p:sldId id="425" r:id="rId17"/>
    <p:sldId id="428" r:id="rId18"/>
    <p:sldId id="431" r:id="rId19"/>
    <p:sldId id="357" r:id="rId20"/>
    <p:sldId id="368" r:id="rId21"/>
    <p:sldId id="31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l35nwl0du@ethz.ch" initials="1" lastIdx="3" clrIdx="0">
    <p:extLst>
      <p:ext uri="{19B8F6BF-5375-455C-9EA6-DF929625EA0E}">
        <p15:presenceInfo xmlns:p15="http://schemas.microsoft.com/office/powerpoint/2012/main" userId="S::1l35nwl0du@ethz.ch::57fcc386-1ab4-4b06-9d4a-05d563d304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A261"/>
    <a:srgbClr val="E76F51"/>
    <a:srgbClr val="E9C46A"/>
    <a:srgbClr val="2A9D8F"/>
    <a:srgbClr val="FFFFFF"/>
    <a:srgbClr val="262626"/>
    <a:srgbClr val="2400FE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57" autoAdjust="0"/>
    <p:restoredTop sz="68155" autoAdjust="0"/>
  </p:normalViewPr>
  <p:slideViewPr>
    <p:cSldViewPr snapToGrid="0">
      <p:cViewPr varScale="1">
        <p:scale>
          <a:sx n="162" d="100"/>
          <a:sy n="162" d="100"/>
        </p:scale>
        <p:origin x="2718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C16D5A-8B07-4DF3-87D8-E58CEEE9DF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8B425-DA55-4023-8675-763C627EF2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11D7B-8250-4399-ADEA-7F34366AAF12}" type="datetimeFigureOut">
              <a:rPr lang="LID4096" smtClean="0"/>
              <a:t>02/24/2020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91FF3-0423-4BD4-BDD4-FCD5B5B490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E7F40-B5C4-4CC6-9A8F-CF0D6A2867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BED35-BC76-4693-BF69-69D6DCF958D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64089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A1E02-335E-4995-975C-312E4177ACAF}" type="datetimeFigureOut">
              <a:rPr lang="LID4096" smtClean="0"/>
              <a:t>02/24/2020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61A82-29A2-471E-8FA8-8D705B7C64E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4175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Welcome word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61A82-29A2-471E-8FA8-8D705B7C64EF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83347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61A82-29A2-471E-8FA8-8D705B7C64EF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84064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aim of MCMC methods is to generate samples throughout model space. Here I explain briefly one iteration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61A82-29A2-471E-8FA8-8D705B7C64EF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49888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Looking back on the previously discussed algorithms …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61A82-29A2-471E-8FA8-8D705B7C64EF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48459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HMC has many settings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61A82-29A2-471E-8FA8-8D705B7C64EF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04884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real reason why this research started … 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61A82-29A2-471E-8FA8-8D705B7C64EF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30645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real reason why this research started … 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61A82-29A2-471E-8FA8-8D705B7C64EF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84361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real reason why this research started … 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61A82-29A2-471E-8FA8-8D705B7C64EF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2607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Welcome word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61A82-29A2-471E-8FA8-8D705B7C64EF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0093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Here, I visualize the end-members of the scenario …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61A82-29A2-471E-8FA8-8D705B7C64EF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5759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61A82-29A2-471E-8FA8-8D705B7C64EF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39826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 the 80’s of the last century, some physicists ran into the same problem. But instead of giving up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61A82-29A2-471E-8FA8-8D705B7C64EF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8199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61A82-29A2-471E-8FA8-8D705B7C64EF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68269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 the 80’s of the last century, some physicists ran into the same problem. But instead of giving up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61A82-29A2-471E-8FA8-8D705B7C64EF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82242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 the 80’s of the last century, some physicists ran into the same problem. But instead of giving up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61A82-29A2-471E-8FA8-8D705B7C64EF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6494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 the 80’s of the last century, some physicists ran into the same problem. But instead of giving up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61A82-29A2-471E-8FA8-8D705B7C64EF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30933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84CBE-E2AC-4C5A-9B7F-24187618AABA}" type="datetime1">
              <a:rPr lang="LID4096" smtClean="0"/>
              <a:t>02/24/2020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BF5-56F0-4B27-82FE-02F11FE06B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4044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4ABB8A92-8A51-4A17-9DAB-38531311887B}" type="datetime1">
              <a:rPr lang="LID4096" smtClean="0"/>
              <a:pPr/>
              <a:t>02/24/2020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EF4C5BF5-56F0-4B27-82FE-02F11FE06BFF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6537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7B8B8CF7-26B1-4108-9B58-C2C0DC82D186}" type="datetime1">
              <a:rPr lang="LID4096" smtClean="0"/>
              <a:pPr/>
              <a:t>02/24/2020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EF4C5BF5-56F0-4B27-82FE-02F11FE06BFF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4804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1780" y="6388776"/>
            <a:ext cx="2743200" cy="365125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EF4C5BF5-56F0-4B27-82FE-02F11FE06BFF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8418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0DFC0-8830-4C3A-8B59-A7E4673E0CBB}" type="datetime1">
              <a:rPr lang="LID4096" smtClean="0"/>
              <a:t>02/24/2020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BF5-56F0-4B27-82FE-02F11FE06B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2381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83EF8168-4270-4043-AE73-BC9A0656F017}" type="datetime1">
              <a:rPr lang="LID4096" smtClean="0"/>
              <a:pPr/>
              <a:t>02/24/2020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EF4C5BF5-56F0-4B27-82FE-02F11FE06BFF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47442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orbel" panose="020B05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orbel" panose="020B05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C7C28F0D-EECD-43D9-9BAF-3230A6D6A55F}" type="datetime1">
              <a:rPr lang="LID4096" smtClean="0"/>
              <a:pPr/>
              <a:t>02/24/2020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EF4C5BF5-56F0-4B27-82FE-02F11FE06BFF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6677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024EBB03-B496-4D3A-B418-627733D233D1}" type="datetime1">
              <a:rPr lang="LID4096" smtClean="0"/>
              <a:pPr/>
              <a:t>02/24/2020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EF4C5BF5-56F0-4B27-82FE-02F11FE06BFF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56555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E3FC7DE6-600C-4E2A-B94B-E1DD6D918FB4}" type="datetime1">
              <a:rPr lang="LID4096" smtClean="0"/>
              <a:pPr/>
              <a:t>02/24/2020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EF4C5BF5-56F0-4B27-82FE-02F11FE06BFF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8538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Corbel" panose="020B0503020204020204" pitchFamily="34" charset="0"/>
              </a:defRPr>
            </a:lvl1pPr>
            <a:lvl2pPr>
              <a:defRPr sz="2800">
                <a:latin typeface="Corbel" panose="020B0503020204020204" pitchFamily="34" charset="0"/>
              </a:defRPr>
            </a:lvl2pPr>
            <a:lvl3pPr>
              <a:defRPr sz="2400">
                <a:latin typeface="Corbel" panose="020B0503020204020204" pitchFamily="34" charset="0"/>
              </a:defRPr>
            </a:lvl3pPr>
            <a:lvl4pPr>
              <a:defRPr sz="2000">
                <a:latin typeface="Corbel" panose="020B0503020204020204" pitchFamily="34" charset="0"/>
              </a:defRPr>
            </a:lvl4pPr>
            <a:lvl5pPr>
              <a:defRPr sz="2000">
                <a:latin typeface="Corbel" panose="020B0503020204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orbel" panose="020B05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51285747-C364-4541-9025-6CFA6C5EB0EA}" type="datetime1">
              <a:rPr lang="LID4096" smtClean="0"/>
              <a:pPr/>
              <a:t>02/24/2020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EF4C5BF5-56F0-4B27-82FE-02F11FE06BFF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76166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>
                <a:latin typeface="Corbel" panose="020B05030202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orbel" panose="020B05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35FBC646-E6AF-4D91-9DF6-8321E7521928}" type="datetime1">
              <a:rPr lang="LID4096" smtClean="0"/>
              <a:pPr/>
              <a:t>02/24/2020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EF4C5BF5-56F0-4B27-82FE-02F11FE06BFF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404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3513E-200B-450E-BB06-8AE09BB1284B}" type="datetime1">
              <a:rPr lang="LID4096" smtClean="0"/>
              <a:t>02/24/2020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C5BF5-56F0-4B27-82FE-02F11FE06BFF}" type="slidenum">
              <a:rPr lang="LID4096" smtClean="0"/>
              <a:pPr/>
              <a:t>‹#›</a:t>
            </a:fld>
            <a:r>
              <a:rPr lang="en-GB"/>
              <a:t>/&lt;#&gt;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1056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1.mp4"/><Relationship Id="rId11" Type="http://schemas.openxmlformats.org/officeDocument/2006/relationships/image" Target="../media/image1.png"/><Relationship Id="rId5" Type="http://schemas.microsoft.com/office/2007/relationships/media" Target="../media/media1.mp4"/><Relationship Id="rId10" Type="http://schemas.openxmlformats.org/officeDocument/2006/relationships/image" Target="../media/image2.png"/><Relationship Id="rId4" Type="http://schemas.openxmlformats.org/officeDocument/2006/relationships/video" Target="../media/media2.mp4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212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AC6A9-7A87-43EA-A01A-00FC897B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BF5-56F0-4B27-82FE-02F11FE06BFF}" type="slidenum">
              <a:rPr lang="LID4096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10</a:t>
            </a:fld>
            <a:endParaRPr lang="LID4096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82B6BA-970E-41FA-9F33-4A199EDCD971}"/>
              </a:ext>
            </a:extLst>
          </p:cNvPr>
          <p:cNvSpPr/>
          <p:nvPr/>
        </p:nvSpPr>
        <p:spPr>
          <a:xfrm>
            <a:off x="2086356" y="6069334"/>
            <a:ext cx="2808312" cy="3600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8F33188-C374-4957-BEAD-D7925183A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1038727" cy="1325563"/>
          </a:xfrm>
        </p:spPr>
        <p:txBody>
          <a:bodyPr/>
          <a:lstStyle/>
          <a:p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 third demon</a:t>
            </a:r>
            <a:endParaRPr lang="LID4096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921F8BA9-67A4-408E-996E-606F301BF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39" y="2358231"/>
            <a:ext cx="1143000" cy="1143000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6AE28BFF-D5E8-4851-85CD-80BFCB8DAA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62" y="2358231"/>
            <a:ext cx="1143000" cy="11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F918A4-DA12-4DCD-98D9-AD09A35DB450}"/>
              </a:ext>
            </a:extLst>
          </p:cNvPr>
          <p:cNvSpPr txBox="1"/>
          <p:nvPr/>
        </p:nvSpPr>
        <p:spPr>
          <a:xfrm>
            <a:off x="7775462" y="3648075"/>
            <a:ext cx="3244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Gatekeeper</a:t>
            </a:r>
          </a:p>
          <a:p>
            <a:pPr algn="ctr"/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Has an opinion on this</a:t>
            </a:r>
            <a:endParaRPr lang="LID4096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E84D22-D1D8-4C6D-ACA1-34FAE82F1EEB}"/>
              </a:ext>
            </a:extLst>
          </p:cNvPr>
          <p:cNvSpPr txBox="1"/>
          <p:nvPr/>
        </p:nvSpPr>
        <p:spPr>
          <a:xfrm>
            <a:off x="997847" y="3648075"/>
            <a:ext cx="35925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Explorer</a:t>
            </a:r>
          </a:p>
          <a:p>
            <a:pPr algn="ctr"/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Proposes a new direction</a:t>
            </a:r>
            <a:endParaRPr lang="LID4096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02152761-E150-4309-B95B-41A69CD3AF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434" y="1519327"/>
            <a:ext cx="1143000" cy="1143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D4DDD2-5419-470E-A609-01ADD14FC456}"/>
              </a:ext>
            </a:extLst>
          </p:cNvPr>
          <p:cNvSpPr txBox="1"/>
          <p:nvPr/>
        </p:nvSpPr>
        <p:spPr>
          <a:xfrm>
            <a:off x="4963495" y="1490662"/>
            <a:ext cx="17123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Navigator</a:t>
            </a:r>
          </a:p>
          <a:p>
            <a:pPr algn="ctr"/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Uses a GPS</a:t>
            </a:r>
            <a:endParaRPr lang="LID4096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D642032B-8E44-4771-8A8C-EAB339CAFA23}"/>
              </a:ext>
            </a:extLst>
          </p:cNvPr>
          <p:cNvSpPr/>
          <p:nvPr/>
        </p:nvSpPr>
        <p:spPr>
          <a:xfrm>
            <a:off x="0" y="6819900"/>
            <a:ext cx="6096000" cy="25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ys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5109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6489-CCD7-4CA8-BFE4-95D593504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BF5-56F0-4B27-82FE-02F11FE06BFF}" type="slidenum">
              <a:rPr lang="LID4096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11</a:t>
            </a:fld>
            <a:endParaRPr lang="LID4096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A31642-6E53-423C-9374-552D2340AB78}"/>
              </a:ext>
            </a:extLst>
          </p:cNvPr>
          <p:cNvSpPr txBox="1">
            <a:spLocks/>
          </p:cNvSpPr>
          <p:nvPr/>
        </p:nvSpPr>
        <p:spPr>
          <a:xfrm>
            <a:off x="838199" y="12700"/>
            <a:ext cx="11038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The curse of dimensionality</a:t>
            </a:r>
            <a:endParaRPr lang="LID4096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D1568C-D27F-478C-BC11-19067078F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264"/>
            <a:ext cx="10515600" cy="4838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Interesting models: within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unit sphere (r=1)</a:t>
            </a:r>
          </a:p>
          <a:p>
            <a:pPr marL="0" indent="0">
              <a:buNone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Proposals: within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unit cube (side=2)</a:t>
            </a:r>
            <a:endParaRPr lang="LID4096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5E6585-0BEE-4B4A-862D-D01BB73702B3}"/>
              </a:ext>
            </a:extLst>
          </p:cNvPr>
          <p:cNvSpPr/>
          <p:nvPr/>
        </p:nvSpPr>
        <p:spPr>
          <a:xfrm>
            <a:off x="7960103" y="2042457"/>
            <a:ext cx="3053593" cy="30535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49548D-5B04-4CB6-B8A5-73821FDBE610}"/>
              </a:ext>
            </a:extLst>
          </p:cNvPr>
          <p:cNvSpPr/>
          <p:nvPr/>
        </p:nvSpPr>
        <p:spPr>
          <a:xfrm>
            <a:off x="7960101" y="2042455"/>
            <a:ext cx="3053596" cy="30535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56B47A-D0A0-4E6C-BB3B-2A4E7D4B0A44}"/>
              </a:ext>
            </a:extLst>
          </p:cNvPr>
          <p:cNvCxnSpPr>
            <a:cxnSpLocks/>
          </p:cNvCxnSpPr>
          <p:nvPr/>
        </p:nvCxnSpPr>
        <p:spPr>
          <a:xfrm>
            <a:off x="7023287" y="3569253"/>
            <a:ext cx="492722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337D88-2D88-4343-B475-47946FB8FD43}"/>
              </a:ext>
            </a:extLst>
          </p:cNvPr>
          <p:cNvCxnSpPr>
            <a:cxnSpLocks/>
          </p:cNvCxnSpPr>
          <p:nvPr/>
        </p:nvCxnSpPr>
        <p:spPr>
          <a:xfrm rot="16200000">
            <a:off x="7023287" y="3569253"/>
            <a:ext cx="492722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AFECC5-467C-4911-8696-785748EA91EB}"/>
              </a:ext>
            </a:extLst>
          </p:cNvPr>
          <p:cNvSpPr txBox="1"/>
          <p:nvPr/>
        </p:nvSpPr>
        <p:spPr>
          <a:xfrm>
            <a:off x="11553315" y="356925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</a:t>
            </a:r>
            <a:r>
              <a:rPr lang="en-US" baseline="-25000"/>
              <a:t>1</a:t>
            </a:r>
            <a:endParaRPr lang="LID4096" baseline="-25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8F1C8-8EBB-46F5-8D7D-9CEAE162EBAC}"/>
              </a:ext>
            </a:extLst>
          </p:cNvPr>
          <p:cNvSpPr txBox="1"/>
          <p:nvPr/>
        </p:nvSpPr>
        <p:spPr>
          <a:xfrm>
            <a:off x="9578961" y="112758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</a:t>
            </a:r>
            <a:r>
              <a:rPr lang="en-US" baseline="-25000"/>
              <a:t>2</a:t>
            </a:r>
            <a:endParaRPr lang="LID4096" baseline="-25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85003-C1C0-4FBE-8B6F-26863DADB308}"/>
              </a:ext>
            </a:extLst>
          </p:cNvPr>
          <p:cNvSpPr txBox="1"/>
          <p:nvPr/>
        </p:nvSpPr>
        <p:spPr>
          <a:xfrm>
            <a:off x="11045693" y="36037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  <a:endParaRPr lang="LID4096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B4688-84E1-41D3-B620-CF69BDE40BA8}"/>
              </a:ext>
            </a:extLst>
          </p:cNvPr>
          <p:cNvSpPr txBox="1"/>
          <p:nvPr/>
        </p:nvSpPr>
        <p:spPr>
          <a:xfrm>
            <a:off x="7436975" y="3569253"/>
            <a:ext cx="42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-1</a:t>
            </a:r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BB5C2F-62AD-4D70-B584-9EF77D880BD8}"/>
              </a:ext>
            </a:extLst>
          </p:cNvPr>
          <p:cNvSpPr txBox="1"/>
          <p:nvPr/>
        </p:nvSpPr>
        <p:spPr>
          <a:xfrm>
            <a:off x="8963773" y="5123196"/>
            <a:ext cx="47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-1</a:t>
            </a:r>
            <a:endParaRPr lang="LID4096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024801-2251-4FFB-9712-9D7A88F6A16B}"/>
              </a:ext>
            </a:extLst>
          </p:cNvPr>
          <p:cNvSpPr txBox="1"/>
          <p:nvPr/>
        </p:nvSpPr>
        <p:spPr>
          <a:xfrm>
            <a:off x="9134129" y="16459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  <a:endParaRPr lang="LID4096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5B2AAB79-E011-4944-B034-CE2E5AE9CA7C}"/>
              </a:ext>
            </a:extLst>
          </p:cNvPr>
          <p:cNvSpPr/>
          <p:nvPr/>
        </p:nvSpPr>
        <p:spPr>
          <a:xfrm>
            <a:off x="0" y="6819900"/>
            <a:ext cx="6705600" cy="25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ys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732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9213-CFF1-4D12-84C1-DB9279E9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3382"/>
            <a:ext cx="10515600" cy="1325563"/>
          </a:xfrm>
        </p:spPr>
        <p:txBody>
          <a:bodyPr/>
          <a:lstStyle/>
          <a:p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Hamiltonian Monte Carlo</a:t>
            </a:r>
            <a:endParaRPr lang="LID4096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1444E-C712-4FD9-B9C8-592E2011D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BF5-56F0-4B27-82FE-02F11FE06BFF}" type="slidenum">
              <a:rPr lang="LID4096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12</a:t>
            </a:fld>
            <a:endParaRPr lang="LID4096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B54E73-B3BB-4E65-8B89-B9B3123E0C87}"/>
                  </a:ext>
                </a:extLst>
              </p:cNvPr>
              <p:cNvSpPr txBox="1"/>
              <p:nvPr/>
            </p:nvSpPr>
            <p:spPr>
              <a:xfrm>
                <a:off x="2525403" y="1508455"/>
                <a:ext cx="16098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B54E73-B3BB-4E65-8B89-B9B3123E0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403" y="1508455"/>
                <a:ext cx="1609800" cy="307777"/>
              </a:xfrm>
              <a:prstGeom prst="rect">
                <a:avLst/>
              </a:prstGeom>
              <a:blipFill>
                <a:blip r:embed="rId3"/>
                <a:stretch>
                  <a:fillRect l="-4924" t="-1961" r="-3788" b="-3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E71893-7529-4834-ABF6-10279AA0BA62}"/>
                  </a:ext>
                </a:extLst>
              </p:cNvPr>
              <p:cNvSpPr txBox="1"/>
              <p:nvPr/>
            </p:nvSpPr>
            <p:spPr>
              <a:xfrm>
                <a:off x="2589011" y="2562512"/>
                <a:ext cx="148258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E71893-7529-4834-ABF6-10279AA0B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011" y="2562512"/>
                <a:ext cx="1482585" cy="307777"/>
              </a:xfrm>
              <a:prstGeom prst="rect">
                <a:avLst/>
              </a:prstGeom>
              <a:blipFill>
                <a:blip r:embed="rId4"/>
                <a:stretch>
                  <a:fillRect l="-5761" t="-1961" b="-3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C5597B-E7E5-485A-9DE2-29ABD818905B}"/>
                  </a:ext>
                </a:extLst>
              </p:cNvPr>
              <p:cNvSpPr txBox="1"/>
              <p:nvPr/>
            </p:nvSpPr>
            <p:spPr>
              <a:xfrm>
                <a:off x="2279542" y="3470022"/>
                <a:ext cx="21015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m:rPr>
                                  <m:sty m:val="p"/>
                                </m:rPr>
                                <a:rPr lang="en-US" sz="2000" baseline="300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C5597B-E7E5-485A-9DE2-29ABD8189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542" y="3470022"/>
                <a:ext cx="2101537" cy="307777"/>
              </a:xfrm>
              <a:prstGeom prst="rect">
                <a:avLst/>
              </a:prstGeom>
              <a:blipFill>
                <a:blip r:embed="rId5"/>
                <a:stretch>
                  <a:fillRect l="-3768" t="-164706" r="-28116" b="-24509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523A16-7662-46AF-989D-44E9FC8D9551}"/>
                  </a:ext>
                </a:extLst>
              </p:cNvPr>
              <p:cNvSpPr txBox="1"/>
              <p:nvPr/>
            </p:nvSpPr>
            <p:spPr>
              <a:xfrm>
                <a:off x="1818043" y="5349545"/>
                <a:ext cx="3024546" cy="944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𝜕𝜏</m:t>
                          </m:r>
                        </m:den>
                      </m:f>
                      <m:r>
                        <a:rPr lang="en-US" sz="20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den>
                      </m:f>
                      <m:r>
                        <a:rPr lang="en-US" sz="20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𝜕𝜏</m:t>
                          </m:r>
                        </m:den>
                      </m:f>
                      <m:r>
                        <a:rPr lang="en-US" sz="20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/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523A16-7662-46AF-989D-44E9FC8D9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043" y="5349545"/>
                <a:ext cx="3024546" cy="9448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0E2A3A-4C9C-4A69-A0F6-4276F62990F2}"/>
                  </a:ext>
                </a:extLst>
              </p:cNvPr>
              <p:cNvSpPr txBox="1"/>
              <p:nvPr/>
            </p:nvSpPr>
            <p:spPr>
              <a:xfrm>
                <a:off x="1965923" y="4496483"/>
                <a:ext cx="27287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20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0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0E2A3A-4C9C-4A69-A0F6-4276F6299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923" y="4496483"/>
                <a:ext cx="2728760" cy="307777"/>
              </a:xfrm>
              <a:prstGeom prst="rect">
                <a:avLst/>
              </a:prstGeom>
              <a:blipFill>
                <a:blip r:embed="rId7"/>
                <a:stretch>
                  <a:fillRect l="-2679" t="-4000" r="-2009" b="-36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10">
            <a:extLst>
              <a:ext uri="{FF2B5EF4-FFF2-40B4-BE49-F238E27FC236}">
                <a16:creationId xmlns:a16="http://schemas.microsoft.com/office/drawing/2014/main" id="{E0C15F6E-9CCF-483F-97BE-97E9C9DFF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33705" y="2099581"/>
            <a:ext cx="4418253" cy="239690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CA728EA-5765-4943-AAA1-FA2468D8CF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33705" y="2099581"/>
            <a:ext cx="4418254" cy="239690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E9D0E17-F719-4A9B-AF34-419BB23485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33702" y="2099579"/>
            <a:ext cx="4418256" cy="239690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CB6153-05FC-48D3-8295-0A68E5AAA1B5}"/>
              </a:ext>
            </a:extLst>
          </p:cNvPr>
          <p:cNvCxnSpPr/>
          <p:nvPr/>
        </p:nvCxnSpPr>
        <p:spPr>
          <a:xfrm flipH="1" flipV="1">
            <a:off x="7821161" y="2505075"/>
            <a:ext cx="381000" cy="234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637EDF-282A-4447-8F01-D32EB9E26D6D}"/>
              </a:ext>
            </a:extLst>
          </p:cNvPr>
          <p:cNvSpPr/>
          <p:nvPr/>
        </p:nvSpPr>
        <p:spPr>
          <a:xfrm>
            <a:off x="4381079" y="5264892"/>
            <a:ext cx="461510" cy="820750"/>
          </a:xfrm>
          <a:prstGeom prst="roundRect">
            <a:avLst>
              <a:gd name="adj" fmla="val 30532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70EC05-7E4B-4C34-992E-9F2D533D59E8}"/>
              </a:ext>
            </a:extLst>
          </p:cNvPr>
          <p:cNvCxnSpPr>
            <a:cxnSpLocks/>
          </p:cNvCxnSpPr>
          <p:nvPr/>
        </p:nvCxnSpPr>
        <p:spPr>
          <a:xfrm flipV="1">
            <a:off x="7942492" y="3176213"/>
            <a:ext cx="426499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568ED-C42F-4C30-BB82-74A99D77E7A2}"/>
              </a:ext>
            </a:extLst>
          </p:cNvPr>
          <p:cNvCxnSpPr>
            <a:cxnSpLocks/>
          </p:cNvCxnSpPr>
          <p:nvPr/>
        </p:nvCxnSpPr>
        <p:spPr>
          <a:xfrm flipH="1" flipV="1">
            <a:off x="9364211" y="3176213"/>
            <a:ext cx="54769" cy="3670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C60D382-4587-44E1-AF66-C0FB8511F362}"/>
                  </a:ext>
                </a:extLst>
              </p:cNvPr>
              <p:cNvSpPr/>
              <p:nvPr/>
            </p:nvSpPr>
            <p:spPr>
              <a:xfrm>
                <a:off x="4825524" y="5226407"/>
                <a:ext cx="655077" cy="7945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LID4096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C60D382-4587-44E1-AF66-C0FB8511F3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524" y="5226407"/>
                <a:ext cx="655077" cy="794576"/>
              </a:xfrm>
              <a:prstGeom prst="rect">
                <a:avLst/>
              </a:prstGeom>
              <a:blipFill>
                <a:blip r:embed="rId14"/>
                <a:stretch>
                  <a:fillRect r="-7383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7721C64-64B9-4EEA-BA73-CC5A115A1DC5}"/>
              </a:ext>
            </a:extLst>
          </p:cNvPr>
          <p:cNvSpPr txBox="1"/>
          <p:nvPr/>
        </p:nvSpPr>
        <p:spPr>
          <a:xfrm>
            <a:off x="7942492" y="5433881"/>
            <a:ext cx="222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Segoe UI" panose="020B0502040204020203" pitchFamily="34" charset="0"/>
                <a:cs typeface="Segoe UI" panose="020B0502040204020203" pitchFamily="34" charset="0"/>
              </a:rPr>
              <a:t>Evaluate acceptance</a:t>
            </a:r>
            <a:endParaRPr lang="LID4096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progressBar">
            <a:extLst>
              <a:ext uri="{FF2B5EF4-FFF2-40B4-BE49-F238E27FC236}">
                <a16:creationId xmlns:a16="http://schemas.microsoft.com/office/drawing/2014/main" id="{27FF7CA7-1FB8-4E31-973C-A1D221AE11CC}"/>
              </a:ext>
            </a:extLst>
          </p:cNvPr>
          <p:cNvSpPr/>
          <p:nvPr/>
        </p:nvSpPr>
        <p:spPr>
          <a:xfrm>
            <a:off x="0" y="6819900"/>
            <a:ext cx="7315200" cy="25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ys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4052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 animBg="1"/>
      <p:bldP spid="12" grpId="1" animBg="1"/>
      <p:bldP spid="24" grpId="0"/>
      <p:bldP spid="24" grpId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Hamiltonian Monte Carlo">
            <a:hlinkClick r:id="" action="ppaction://media"/>
            <a:extLst>
              <a:ext uri="{FF2B5EF4-FFF2-40B4-BE49-F238E27FC236}">
                <a16:creationId xmlns:a16="http://schemas.microsoft.com/office/drawing/2014/main" id="{1B84E5BA-5075-488D-95E6-C0588B8769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20000"/>
          <a:stretch/>
        </p:blipFill>
        <p:spPr>
          <a:xfrm>
            <a:off x="3706681" y="849592"/>
            <a:ext cx="4946415" cy="3957122"/>
          </a:xfrm>
          <a:prstGeom prst="rect">
            <a:avLst/>
          </a:prstGeom>
        </p:spPr>
      </p:pic>
      <p:pic>
        <p:nvPicPr>
          <p:cNvPr id="14" name="Gradient descent">
            <a:hlinkClick r:id="" action="ppaction://media"/>
            <a:extLst>
              <a:ext uri="{FF2B5EF4-FFF2-40B4-BE49-F238E27FC236}">
                <a16:creationId xmlns:a16="http://schemas.microsoft.com/office/drawing/2014/main" id="{FFF32F18-9633-44E1-B50B-7F8973A5BEF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t="20000"/>
          <a:stretch/>
        </p:blipFill>
        <p:spPr>
          <a:xfrm>
            <a:off x="1149586" y="849592"/>
            <a:ext cx="4946414" cy="3957122"/>
          </a:xfrm>
          <a:prstGeom prst="rect">
            <a:avLst/>
          </a:prstGeom>
        </p:spPr>
      </p:pic>
      <p:pic>
        <p:nvPicPr>
          <p:cNvPr id="13" name="Metropolis-Hastings">
            <a:hlinkClick r:id="" action="ppaction://media"/>
            <a:extLst>
              <a:ext uri="{FF2B5EF4-FFF2-40B4-BE49-F238E27FC236}">
                <a16:creationId xmlns:a16="http://schemas.microsoft.com/office/drawing/2014/main" id="{E019E07C-A044-4334-9828-8A51DB46A70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t="20000"/>
          <a:stretch/>
        </p:blipFill>
        <p:spPr>
          <a:xfrm>
            <a:off x="6096000" y="849592"/>
            <a:ext cx="4946414" cy="39571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CCAB4-5B24-43FB-8376-551ED159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BF5-56F0-4B27-82FE-02F11FE06BFF}" type="slidenum">
              <a:rPr lang="LID4096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13</a:t>
            </a:fld>
            <a:endParaRPr lang="LID4096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A8DC37-52B1-49FF-A910-61C9FFA25245}"/>
              </a:ext>
            </a:extLst>
          </p:cNvPr>
          <p:cNvSpPr txBox="1"/>
          <p:nvPr/>
        </p:nvSpPr>
        <p:spPr>
          <a:xfrm>
            <a:off x="825178" y="4411047"/>
            <a:ext cx="4002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Efficiency from gradients</a:t>
            </a:r>
            <a:endParaRPr lang="LID4096" i="1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0FAD17-678E-4818-A708-D3EAA13A9197}"/>
              </a:ext>
            </a:extLst>
          </p:cNvPr>
          <p:cNvSpPr txBox="1"/>
          <p:nvPr/>
        </p:nvSpPr>
        <p:spPr>
          <a:xfrm>
            <a:off x="6727972" y="4411047"/>
            <a:ext cx="4314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Quantified uncertainty from sampling</a:t>
            </a:r>
            <a:endParaRPr lang="LID4096" i="1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47BC0D-EEFB-4851-8DED-318DF132A6FA}"/>
                  </a:ext>
                </a:extLst>
              </p:cNvPr>
              <p:cNvSpPr txBox="1"/>
              <p:nvPr/>
            </p:nvSpPr>
            <p:spPr>
              <a:xfrm>
                <a:off x="4827319" y="5559544"/>
                <a:ext cx="2203616" cy="766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sz="4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5/4</m:t>
                          </m:r>
                        </m:sup>
                      </m:sSup>
                      <m:r>
                        <a:rPr lang="en-US" sz="4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48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47BC0D-EEFB-4851-8DED-318DF132A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319" y="5559544"/>
                <a:ext cx="2203616" cy="7663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progressBar">
            <a:extLst>
              <a:ext uri="{FF2B5EF4-FFF2-40B4-BE49-F238E27FC236}">
                <a16:creationId xmlns:a16="http://schemas.microsoft.com/office/drawing/2014/main" id="{6957B642-9BC3-4FA7-A737-39B17C0A36D7}"/>
              </a:ext>
            </a:extLst>
          </p:cNvPr>
          <p:cNvSpPr/>
          <p:nvPr/>
        </p:nvSpPr>
        <p:spPr>
          <a:xfrm>
            <a:off x="0" y="6819900"/>
            <a:ext cx="7924800" cy="25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ys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179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29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48148E-6 L -0.20286 -0.0039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43" y="-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0.20286 -0.0039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43" y="-2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8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2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764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27BE-9023-45DF-AC53-1C5657A6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700"/>
            <a:ext cx="10736641" cy="1325563"/>
          </a:xfrm>
        </p:spPr>
        <p:txBody>
          <a:bodyPr/>
          <a:lstStyle/>
          <a:p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Tuning HMC</a:t>
            </a:r>
            <a:endParaRPr lang="LID4096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CCAB4-5B24-43FB-8376-551ED159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BF5-56F0-4B27-82FE-02F11FE06BFF}" type="slidenum">
              <a:rPr lang="LID4096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14</a:t>
            </a:fld>
            <a:endParaRPr lang="LID4096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C247F-26D0-441B-BD8D-71B319F99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2346" y="3771748"/>
            <a:ext cx="3862954" cy="209565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50AA7A-704C-4BF9-A521-9A57D47329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96" y="3771749"/>
            <a:ext cx="3862954" cy="209565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CF19A1B-B875-4BD4-9C24-BFA8AEC4B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511595" y="1471788"/>
            <a:ext cx="3862954" cy="209565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F566AF5-E156-49BC-AA4A-01EFEDE11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2343" y="1471787"/>
            <a:ext cx="3862957" cy="2095653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97C33BF9-FC9A-42CF-9BFD-911C74BF398E}"/>
              </a:ext>
            </a:extLst>
          </p:cNvPr>
          <p:cNvSpPr txBox="1">
            <a:spLocks/>
          </p:cNvSpPr>
          <p:nvPr/>
        </p:nvSpPr>
        <p:spPr>
          <a:xfrm>
            <a:off x="944105" y="4044776"/>
            <a:ext cx="3021469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80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Mass matrix</a:t>
            </a:r>
          </a:p>
          <a:p>
            <a:pPr algn="ctr"/>
            <a:r>
              <a:rPr lang="en-GB" sz="2000" b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(n × n)</a:t>
            </a:r>
            <a:endParaRPr lang="LID4096" sz="2000" b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CCB85AC-5B7C-41F0-B500-2562CCDC2405}"/>
              </a:ext>
            </a:extLst>
          </p:cNvPr>
          <p:cNvSpPr txBox="1">
            <a:spLocks/>
          </p:cNvSpPr>
          <p:nvPr/>
        </p:nvSpPr>
        <p:spPr>
          <a:xfrm>
            <a:off x="944105" y="1885159"/>
            <a:ext cx="3021469" cy="95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80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Time step</a:t>
            </a:r>
            <a:endParaRPr lang="LID4096" sz="280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EC0749A-D3D2-4070-A698-ADEA1F72CF48}"/>
              </a:ext>
            </a:extLst>
          </p:cNvPr>
          <p:cNvSpPr txBox="1">
            <a:spLocks/>
          </p:cNvSpPr>
          <p:nvPr/>
        </p:nvSpPr>
        <p:spPr>
          <a:xfrm>
            <a:off x="8576131" y="990600"/>
            <a:ext cx="3021469" cy="561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80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BAD</a:t>
            </a:r>
            <a:endParaRPr lang="LID4096" sz="2000" b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A431FB2-4D8C-4427-8915-1983322D0CD0}"/>
              </a:ext>
            </a:extLst>
          </p:cNvPr>
          <p:cNvSpPr txBox="1">
            <a:spLocks/>
          </p:cNvSpPr>
          <p:nvPr/>
        </p:nvSpPr>
        <p:spPr>
          <a:xfrm>
            <a:off x="4947777" y="990600"/>
            <a:ext cx="3021469" cy="561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80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GOOD</a:t>
            </a:r>
            <a:endParaRPr lang="LID4096" sz="2000" b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progressBar">
            <a:extLst>
              <a:ext uri="{FF2B5EF4-FFF2-40B4-BE49-F238E27FC236}">
                <a16:creationId xmlns:a16="http://schemas.microsoft.com/office/drawing/2014/main" id="{1721DE04-E3AF-4E8A-8EE3-FDFA705B1414}"/>
              </a:ext>
            </a:extLst>
          </p:cNvPr>
          <p:cNvSpPr/>
          <p:nvPr/>
        </p:nvSpPr>
        <p:spPr>
          <a:xfrm>
            <a:off x="0" y="6819900"/>
            <a:ext cx="8534400" cy="25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ys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4702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27BE-9023-45DF-AC53-1C5657A6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2377"/>
            <a:ext cx="10736641" cy="1325563"/>
          </a:xfrm>
        </p:spPr>
        <p:txBody>
          <a:bodyPr/>
          <a:lstStyle/>
          <a:p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HMC and cheap gradients: a good duo</a:t>
            </a:r>
            <a:endParaRPr lang="LID4096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CCAB4-5B24-43FB-8376-551ED159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BF5-56F0-4B27-82FE-02F11FE06BFF}" type="slidenum">
              <a:rPr lang="LID4096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15</a:t>
            </a:fld>
            <a:endParaRPr lang="LID4096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3FFCB44-E1A7-4319-B1A3-25B39460938F}"/>
              </a:ext>
            </a:extLst>
          </p:cNvPr>
          <p:cNvSpPr txBox="1">
            <a:spLocks/>
          </p:cNvSpPr>
          <p:nvPr/>
        </p:nvSpPr>
        <p:spPr>
          <a:xfrm>
            <a:off x="7404302" y="1885159"/>
            <a:ext cx="3021469" cy="95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80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HMC needs gradients</a:t>
            </a:r>
            <a:endParaRPr lang="LID4096" sz="2000" b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DFB0DF4-2EDA-4D54-A459-AA4147D19761}"/>
              </a:ext>
            </a:extLst>
          </p:cNvPr>
          <p:cNvSpPr txBox="1">
            <a:spLocks/>
          </p:cNvSpPr>
          <p:nvPr/>
        </p:nvSpPr>
        <p:spPr>
          <a:xfrm>
            <a:off x="-302498" y="1885159"/>
            <a:ext cx="7158926" cy="95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80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Inverse problem provides gradients</a:t>
            </a:r>
          </a:p>
          <a:p>
            <a:pPr algn="ctr"/>
            <a:endParaRPr lang="en-GB" sz="280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GB" sz="220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(e.g. analytical, adjoints, autograd)</a:t>
            </a:r>
            <a:endParaRPr lang="LID4096" sz="220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E4C597B-A6C7-44AB-B1A4-FF488A543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56428" y="3031238"/>
            <a:ext cx="4117219" cy="22335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5B4146-B685-438C-B20A-F51E80386E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4" b="2258"/>
          <a:stretch/>
        </p:blipFill>
        <p:spPr>
          <a:xfrm>
            <a:off x="2097249" y="2954932"/>
            <a:ext cx="2123106" cy="2309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47A5FD-C5B0-4120-8444-80E8903BB38C}"/>
              </a:ext>
            </a:extLst>
          </p:cNvPr>
          <p:cNvSpPr txBox="1"/>
          <p:nvPr/>
        </p:nvSpPr>
        <p:spPr>
          <a:xfrm rot="16200000">
            <a:off x="1816100" y="3901232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chemeClr val="tx1">
                    <a:lumMod val="85000"/>
                    <a:lumOff val="15000"/>
                  </a:schemeClr>
                </a:solidFill>
              </a:rPr>
              <a:t>y[m]</a:t>
            </a:r>
            <a:endParaRPr lang="LID4096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46EC20-E484-4250-9177-C514D99C8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015" y="3086187"/>
            <a:ext cx="692185" cy="1974763"/>
          </a:xfrm>
          <a:prstGeom prst="rect">
            <a:avLst/>
          </a:prstGeom>
        </p:spPr>
      </p:pic>
      <p:sp>
        <p:nvSpPr>
          <p:cNvPr id="5" name="progressBar">
            <a:extLst>
              <a:ext uri="{FF2B5EF4-FFF2-40B4-BE49-F238E27FC236}">
                <a16:creationId xmlns:a16="http://schemas.microsoft.com/office/drawing/2014/main" id="{0503DA08-3C99-4679-A231-C287AEA4A403}"/>
              </a:ext>
            </a:extLst>
          </p:cNvPr>
          <p:cNvSpPr/>
          <p:nvPr/>
        </p:nvSpPr>
        <p:spPr>
          <a:xfrm>
            <a:off x="0" y="6819900"/>
            <a:ext cx="9144000" cy="25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ys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9076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27BE-9023-45DF-AC53-1C5657A6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2377"/>
            <a:ext cx="10736641" cy="1325563"/>
          </a:xfrm>
        </p:spPr>
        <p:txBody>
          <a:bodyPr/>
          <a:lstStyle/>
          <a:p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HMC in management terms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CCAB4-5B24-43FB-8376-551ED159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BF5-56F0-4B27-82FE-02F11FE06BFF}" type="slidenum">
              <a:rPr lang="LID4096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16</a:t>
            </a:fld>
            <a:endParaRPr lang="LID4096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ADDAEB1B-231F-4547-BFE8-B75B189B2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7471" y="4578932"/>
            <a:ext cx="146008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US" altLang="x-none" sz="1500">
                <a:solidFill>
                  <a:prstClr val="black"/>
                </a:solidFill>
                <a:latin typeface="Calibri" panose="020F0502020204030204"/>
              </a:rPr>
              <a:t>Type of Problem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EC857770-C790-4855-8F4E-2F7370913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64" y="3814720"/>
            <a:ext cx="81163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US" altLang="x-none" sz="1500">
                <a:solidFill>
                  <a:prstClr val="black"/>
                </a:solidFill>
                <a:latin typeface="Calibri" panose="020F0502020204030204"/>
              </a:rPr>
              <a:t>Average</a:t>
            </a:r>
            <a:endParaRPr lang="en-US" altLang="x-none" sz="1247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 Box 8">
            <a:extLst>
              <a:ext uri="{FF2B5EF4-FFF2-40B4-BE49-F238E27FC236}">
                <a16:creationId xmlns:a16="http://schemas.microsoft.com/office/drawing/2014/main" id="{57CC5F62-23EA-4B61-B2AB-09208AE68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125" y="2024844"/>
            <a:ext cx="13918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US" altLang="x-none">
                <a:solidFill>
                  <a:prstClr val="black"/>
                </a:solidFill>
                <a:latin typeface="Calibri" panose="020F0502020204030204"/>
              </a:rPr>
              <a:t>Performance</a:t>
            </a:r>
            <a:endParaRPr lang="en-US" altLang="x-none" sz="138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23757565-D9E7-4CA6-A0FE-2FF0AECE7D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19786" y="3371852"/>
            <a:ext cx="357682" cy="519957"/>
          </a:xfrm>
          <a:prstGeom prst="line">
            <a:avLst/>
          </a:prstGeom>
          <a:noFill/>
          <a:ln w="9525">
            <a:solidFill>
              <a:schemeClr val="accent5">
                <a:lumMod val="50000"/>
              </a:schemeClr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247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 Box 35">
            <a:extLst>
              <a:ext uri="{FF2B5EF4-FFF2-40B4-BE49-F238E27FC236}">
                <a16:creationId xmlns:a16="http://schemas.microsoft.com/office/drawing/2014/main" id="{76D3B66D-B1B1-470F-944A-7868ED478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9786" y="2433731"/>
            <a:ext cx="175490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US" altLang="x-none" sz="1400" b="1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General Purpose </a:t>
            </a:r>
          </a:p>
          <a:p>
            <a:pPr defTabSz="685800">
              <a:defRPr/>
            </a:pPr>
            <a:r>
              <a:rPr lang="en-US" altLang="x-none" sz="1400" b="1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Algorithm: </a:t>
            </a:r>
            <a:r>
              <a:rPr lang="en-US" altLang="x-none" sz="140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no or few </a:t>
            </a:r>
          </a:p>
          <a:p>
            <a:pPr defTabSz="685800">
              <a:defRPr/>
            </a:pPr>
            <a:r>
              <a:rPr lang="en-US" altLang="x-none" sz="140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constraints from the</a:t>
            </a:r>
          </a:p>
          <a:p>
            <a:pPr defTabSz="685800">
              <a:defRPr/>
            </a:pPr>
            <a:r>
              <a:rPr lang="en-US" altLang="x-none" sz="1400">
                <a:solidFill>
                  <a:srgbClr val="5B9BD5">
                    <a:lumMod val="50000"/>
                  </a:srgbClr>
                </a:solidFill>
                <a:latin typeface="Calibri" panose="020F0502020204030204"/>
              </a:rPr>
              <a:t>problem</a:t>
            </a:r>
            <a:endParaRPr lang="en-US" altLang="x-none" sz="2400">
              <a:solidFill>
                <a:srgbClr val="5B9BD5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19" name="Text Box 35">
            <a:extLst>
              <a:ext uri="{FF2B5EF4-FFF2-40B4-BE49-F238E27FC236}">
                <a16:creationId xmlns:a16="http://schemas.microsoft.com/office/drawing/2014/main" id="{0EBD0A02-6294-4B2F-AD0B-79CFF7836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7353" y="2360673"/>
            <a:ext cx="5501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US" altLang="x-none" sz="1400" b="1">
                <a:solidFill>
                  <a:srgbClr val="FF0000"/>
                </a:solidFill>
                <a:latin typeface="Calibri" panose="020F0502020204030204"/>
              </a:rPr>
              <a:t>HMC</a:t>
            </a:r>
            <a:endParaRPr lang="en-US" altLang="x-none" sz="2400">
              <a:solidFill>
                <a:srgbClr val="5B9BD5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20" name="Line 34">
            <a:extLst>
              <a:ext uri="{FF2B5EF4-FFF2-40B4-BE49-F238E27FC236}">
                <a16:creationId xmlns:a16="http://schemas.microsoft.com/office/drawing/2014/main" id="{647C001B-80BC-461E-AA06-7300D73A73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3608" y="2648397"/>
            <a:ext cx="896592" cy="30944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247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DEA285-8382-4EDE-9B1B-2E52CCB703F3}"/>
              </a:ext>
            </a:extLst>
          </p:cNvPr>
          <p:cNvGrpSpPr/>
          <p:nvPr/>
        </p:nvGrpSpPr>
        <p:grpSpPr>
          <a:xfrm>
            <a:off x="2895600" y="2511248"/>
            <a:ext cx="5486400" cy="1978981"/>
            <a:chOff x="2743200" y="2205328"/>
            <a:chExt cx="5719442" cy="2638641"/>
          </a:xfrm>
        </p:grpSpPr>
        <p:sp>
          <p:nvSpPr>
            <p:cNvPr id="22" name="Line 4">
              <a:extLst>
                <a:ext uri="{FF2B5EF4-FFF2-40B4-BE49-F238E27FC236}">
                  <a16:creationId xmlns:a16="http://schemas.microsoft.com/office/drawing/2014/main" id="{253DB1EE-0083-4CC4-B623-C22006139C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4104" y="2209800"/>
              <a:ext cx="1628" cy="26341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24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Line 5">
              <a:extLst>
                <a:ext uri="{FF2B5EF4-FFF2-40B4-BE49-F238E27FC236}">
                  <a16:creationId xmlns:a16="http://schemas.microsoft.com/office/drawing/2014/main" id="{46E82090-90B1-4F04-81B5-DBCE22894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4105" y="4834206"/>
              <a:ext cx="5328537" cy="16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24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Line 5">
              <a:extLst>
                <a:ext uri="{FF2B5EF4-FFF2-40B4-BE49-F238E27FC236}">
                  <a16:creationId xmlns:a16="http://schemas.microsoft.com/office/drawing/2014/main" id="{8E5FB735-263A-47B2-9F29-2A8895D00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4189373"/>
              <a:ext cx="5652000" cy="16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24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48">
              <a:extLst>
                <a:ext uri="{FF2B5EF4-FFF2-40B4-BE49-F238E27FC236}">
                  <a16:creationId xmlns:a16="http://schemas.microsoft.com/office/drawing/2014/main" id="{2883E51B-8439-4679-9AF0-5ADACA51A994}"/>
                </a:ext>
              </a:extLst>
            </p:cNvPr>
            <p:cNvSpPr/>
            <p:nvPr/>
          </p:nvSpPr>
          <p:spPr>
            <a:xfrm>
              <a:off x="3292839" y="2205328"/>
              <a:ext cx="5089161" cy="2442872"/>
            </a:xfrm>
            <a:custGeom>
              <a:avLst/>
              <a:gdLst>
                <a:gd name="connsiteX0" fmla="*/ 0 w 5089161"/>
                <a:gd name="connsiteY0" fmla="*/ 2196072 h 2196072"/>
                <a:gd name="connsiteX1" fmla="*/ 764499 w 5089161"/>
                <a:gd name="connsiteY1" fmla="*/ 1821318 h 2196072"/>
                <a:gd name="connsiteX2" fmla="*/ 1056807 w 5089161"/>
                <a:gd name="connsiteY2" fmla="*/ 13 h 2196072"/>
                <a:gd name="connsiteX3" fmla="*/ 1296650 w 5089161"/>
                <a:gd name="connsiteY3" fmla="*/ 1791338 h 2196072"/>
                <a:gd name="connsiteX4" fmla="*/ 1806315 w 5089161"/>
                <a:gd name="connsiteY4" fmla="*/ 2166092 h 2196072"/>
                <a:gd name="connsiteX5" fmla="*/ 2398427 w 5089161"/>
                <a:gd name="connsiteY5" fmla="*/ 1903764 h 2196072"/>
                <a:gd name="connsiteX6" fmla="*/ 3005528 w 5089161"/>
                <a:gd name="connsiteY6" fmla="*/ 2068656 h 2196072"/>
                <a:gd name="connsiteX7" fmla="*/ 3530184 w 5089161"/>
                <a:gd name="connsiteY7" fmla="*/ 1761357 h 2196072"/>
                <a:gd name="connsiteX8" fmla="*/ 4429594 w 5089161"/>
                <a:gd name="connsiteY8" fmla="*/ 2061161 h 2196072"/>
                <a:gd name="connsiteX9" fmla="*/ 5089161 w 5089161"/>
                <a:gd name="connsiteY9" fmla="*/ 1858794 h 219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9161" h="2196072">
                  <a:moveTo>
                    <a:pt x="0" y="2196072"/>
                  </a:moveTo>
                  <a:cubicBezTo>
                    <a:pt x="294182" y="2191700"/>
                    <a:pt x="588365" y="2187328"/>
                    <a:pt x="764499" y="1821318"/>
                  </a:cubicBezTo>
                  <a:cubicBezTo>
                    <a:pt x="940633" y="1455308"/>
                    <a:pt x="968115" y="5010"/>
                    <a:pt x="1056807" y="13"/>
                  </a:cubicBezTo>
                  <a:cubicBezTo>
                    <a:pt x="1145499" y="-4984"/>
                    <a:pt x="1171732" y="1430325"/>
                    <a:pt x="1296650" y="1791338"/>
                  </a:cubicBezTo>
                  <a:cubicBezTo>
                    <a:pt x="1421568" y="2152351"/>
                    <a:pt x="1622685" y="2147354"/>
                    <a:pt x="1806315" y="2166092"/>
                  </a:cubicBezTo>
                  <a:cubicBezTo>
                    <a:pt x="1989945" y="2184830"/>
                    <a:pt x="2198558" y="1920003"/>
                    <a:pt x="2398427" y="1903764"/>
                  </a:cubicBezTo>
                  <a:cubicBezTo>
                    <a:pt x="2598296" y="1887525"/>
                    <a:pt x="2816902" y="2092390"/>
                    <a:pt x="3005528" y="2068656"/>
                  </a:cubicBezTo>
                  <a:cubicBezTo>
                    <a:pt x="3194154" y="2044922"/>
                    <a:pt x="3292840" y="1762606"/>
                    <a:pt x="3530184" y="1761357"/>
                  </a:cubicBezTo>
                  <a:cubicBezTo>
                    <a:pt x="3767528" y="1760108"/>
                    <a:pt x="4169765" y="2044922"/>
                    <a:pt x="4429594" y="2061161"/>
                  </a:cubicBezTo>
                  <a:cubicBezTo>
                    <a:pt x="4689423" y="2077400"/>
                    <a:pt x="4889292" y="1968097"/>
                    <a:pt x="5089161" y="1858794"/>
                  </a:cubicBezTo>
                </a:path>
              </a:pathLst>
            </a:cu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a-DK" sz="101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Freeform 49">
              <a:extLst>
                <a:ext uri="{FF2B5EF4-FFF2-40B4-BE49-F238E27FC236}">
                  <a16:creationId xmlns:a16="http://schemas.microsoft.com/office/drawing/2014/main" id="{25BEFA10-65C5-4A01-A682-738A97EB59F4}"/>
                </a:ext>
              </a:extLst>
            </p:cNvPr>
            <p:cNvSpPr/>
            <p:nvPr/>
          </p:nvSpPr>
          <p:spPr>
            <a:xfrm>
              <a:off x="3312826" y="4038599"/>
              <a:ext cx="5081666" cy="307223"/>
            </a:xfrm>
            <a:custGeom>
              <a:avLst/>
              <a:gdLst>
                <a:gd name="connsiteX0" fmla="*/ 0 w 5081666"/>
                <a:gd name="connsiteY0" fmla="*/ 170662 h 210996"/>
                <a:gd name="connsiteX1" fmla="*/ 487181 w 5081666"/>
                <a:gd name="connsiteY1" fmla="*/ 20760 h 210996"/>
                <a:gd name="connsiteX2" fmla="*/ 1064302 w 5081666"/>
                <a:gd name="connsiteY2" fmla="*/ 185652 h 210996"/>
                <a:gd name="connsiteX3" fmla="*/ 1731364 w 5081666"/>
                <a:gd name="connsiteY3" fmla="*/ 35750 h 210996"/>
                <a:gd name="connsiteX4" fmla="*/ 2315981 w 5081666"/>
                <a:gd name="connsiteY4" fmla="*/ 35750 h 210996"/>
                <a:gd name="connsiteX5" fmla="*/ 2840636 w 5081666"/>
                <a:gd name="connsiteY5" fmla="*/ 193147 h 210996"/>
                <a:gd name="connsiteX6" fmla="*/ 3372787 w 5081666"/>
                <a:gd name="connsiteY6" fmla="*/ 193147 h 210996"/>
                <a:gd name="connsiteX7" fmla="*/ 4189751 w 5081666"/>
                <a:gd name="connsiteY7" fmla="*/ 65731 h 210996"/>
                <a:gd name="connsiteX8" fmla="*/ 4849318 w 5081666"/>
                <a:gd name="connsiteY8" fmla="*/ 5770 h 210996"/>
                <a:gd name="connsiteX9" fmla="*/ 5081666 w 5081666"/>
                <a:gd name="connsiteY9" fmla="*/ 5770 h 21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1666" h="210996">
                  <a:moveTo>
                    <a:pt x="0" y="170662"/>
                  </a:moveTo>
                  <a:cubicBezTo>
                    <a:pt x="154898" y="94462"/>
                    <a:pt x="309797" y="18262"/>
                    <a:pt x="487181" y="20760"/>
                  </a:cubicBezTo>
                  <a:cubicBezTo>
                    <a:pt x="664565" y="23258"/>
                    <a:pt x="856938" y="183154"/>
                    <a:pt x="1064302" y="185652"/>
                  </a:cubicBezTo>
                  <a:cubicBezTo>
                    <a:pt x="1271666" y="188150"/>
                    <a:pt x="1522751" y="60734"/>
                    <a:pt x="1731364" y="35750"/>
                  </a:cubicBezTo>
                  <a:cubicBezTo>
                    <a:pt x="1939977" y="10766"/>
                    <a:pt x="2131102" y="9517"/>
                    <a:pt x="2315981" y="35750"/>
                  </a:cubicBezTo>
                  <a:cubicBezTo>
                    <a:pt x="2500860" y="61983"/>
                    <a:pt x="2664502" y="166914"/>
                    <a:pt x="2840636" y="193147"/>
                  </a:cubicBezTo>
                  <a:cubicBezTo>
                    <a:pt x="3016770" y="219380"/>
                    <a:pt x="3147935" y="214383"/>
                    <a:pt x="3372787" y="193147"/>
                  </a:cubicBezTo>
                  <a:cubicBezTo>
                    <a:pt x="3597640" y="171911"/>
                    <a:pt x="3943663" y="96960"/>
                    <a:pt x="4189751" y="65731"/>
                  </a:cubicBezTo>
                  <a:cubicBezTo>
                    <a:pt x="4435839" y="34502"/>
                    <a:pt x="4700666" y="15763"/>
                    <a:pt x="4849318" y="5770"/>
                  </a:cubicBezTo>
                  <a:cubicBezTo>
                    <a:pt x="4997971" y="-4224"/>
                    <a:pt x="5039818" y="773"/>
                    <a:pt x="5081666" y="5770"/>
                  </a:cubicBezTo>
                </a:path>
              </a:pathLst>
            </a:cu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da-DK" sz="1013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7" name="Text Box 35">
            <a:extLst>
              <a:ext uri="{FF2B5EF4-FFF2-40B4-BE49-F238E27FC236}">
                <a16:creationId xmlns:a16="http://schemas.microsoft.com/office/drawing/2014/main" id="{69C5C720-1E9B-46C4-9DDA-C96314F7D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094" y="5036769"/>
            <a:ext cx="239033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US" altLang="x-none" sz="1400" b="1">
                <a:solidFill>
                  <a:srgbClr val="FF0000"/>
                </a:solidFill>
                <a:latin typeface="Calibri" panose="020F0502020204030204"/>
              </a:rPr>
              <a:t>Many seismological problems</a:t>
            </a:r>
          </a:p>
          <a:p>
            <a:pPr defTabSz="685800">
              <a:defRPr/>
            </a:pPr>
            <a:r>
              <a:rPr lang="en-US" altLang="x-none" sz="1400" b="1">
                <a:solidFill>
                  <a:srgbClr val="FF0000"/>
                </a:solidFill>
                <a:latin typeface="Calibri" panose="020F0502020204030204"/>
              </a:rPr>
              <a:t>Especially high-dimensional</a:t>
            </a:r>
            <a:endParaRPr lang="en-US" altLang="x-none" sz="2400">
              <a:solidFill>
                <a:srgbClr val="5B9BD5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28" name="Line 34">
            <a:extLst>
              <a:ext uri="{FF2B5EF4-FFF2-40B4-BE49-F238E27FC236}">
                <a16:creationId xmlns:a16="http://schemas.microsoft.com/office/drawing/2014/main" id="{FBE74748-C80D-4979-9502-4E13AD64B8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75508" y="4553143"/>
            <a:ext cx="0" cy="40972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247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0CE1AF96-802E-48C8-A450-C3CFD40A867E}"/>
              </a:ext>
            </a:extLst>
          </p:cNvPr>
          <p:cNvSpPr/>
          <p:nvPr/>
        </p:nvSpPr>
        <p:spPr>
          <a:xfrm>
            <a:off x="0" y="6819900"/>
            <a:ext cx="9753600" cy="25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ys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9054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92A54-3D8D-4D9B-9A02-FCB5E806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Notebooks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F69BA-9529-4904-8C52-378931E7C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BF5-56F0-4B27-82FE-02F11FE06BFF}" type="slidenum">
              <a:rPr lang="LID4096" smtClean="0"/>
              <a:pPr/>
              <a:t>17</a:t>
            </a:fld>
            <a:endParaRPr lang="LID4096"/>
          </a:p>
        </p:txBody>
      </p:sp>
      <p:sp>
        <p:nvSpPr>
          <p:cNvPr id="3" name="progressBar">
            <a:extLst>
              <a:ext uri="{FF2B5EF4-FFF2-40B4-BE49-F238E27FC236}">
                <a16:creationId xmlns:a16="http://schemas.microsoft.com/office/drawing/2014/main" id="{25A185CF-B3BE-4EB0-8A96-21A9ADDBFBC8}"/>
              </a:ext>
            </a:extLst>
          </p:cNvPr>
          <p:cNvSpPr/>
          <p:nvPr/>
        </p:nvSpPr>
        <p:spPr>
          <a:xfrm>
            <a:off x="0" y="6819900"/>
            <a:ext cx="10363200" cy="25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ys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07039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893CF-6CC7-4A0A-BC08-56675393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Following now are extra slides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A9C05-D916-49A2-A9FD-2F855205B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Feel free to shoot me questions on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lars [DOT] gebraad [AT] erdw [DOT] ethz [DOT] ch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4B2C0-E382-46A5-8A6B-4CD9D0009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BF5-56F0-4B27-82FE-02F11FE06BFF}" type="slidenum">
              <a:rPr lang="LID4096" smtClean="0"/>
              <a:pPr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30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4A004BD-DF2B-4752-81B9-583AE2C38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57" y="1332662"/>
            <a:ext cx="6487486" cy="4865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81CA7-A85A-4A7D-8AFD-3DBD752D8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25175" cy="132556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Tuning parameters are locally optimal</a:t>
            </a:r>
            <a:endParaRPr lang="LID4096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F8B38-C61B-4750-9845-A328432F3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BF5-56F0-4B27-82FE-02F11FE06BFF}" type="slidenum">
              <a:rPr lang="LID4096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19</a:t>
            </a:fld>
            <a:endParaRPr lang="LID4096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69391-81EF-48EB-BDC8-B1CD09CDAA24}"/>
              </a:ext>
            </a:extLst>
          </p:cNvPr>
          <p:cNvSpPr txBox="1"/>
          <p:nvPr/>
        </p:nvSpPr>
        <p:spPr>
          <a:xfrm>
            <a:off x="3217103" y="6310473"/>
            <a:ext cx="57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A trajectory of an HMC particle on a non-Gaussian 2D target</a:t>
            </a:r>
            <a:endParaRPr lang="LID4096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CC116E35-5E1E-4C91-9640-0D5AD84142A0}"/>
              </a:ext>
            </a:extLst>
          </p:cNvPr>
          <p:cNvSpPr/>
          <p:nvPr/>
        </p:nvSpPr>
        <p:spPr>
          <a:xfrm>
            <a:off x="0" y="6819900"/>
            <a:ext cx="10972800" cy="25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ys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6212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A7BC6-887D-466A-B031-DD2831664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368" y="2581148"/>
            <a:ext cx="11637264" cy="1695704"/>
          </a:xfrm>
        </p:spPr>
        <p:txBody>
          <a:bodyPr>
            <a:normAutofit fontScale="90000"/>
          </a:bodyPr>
          <a:lstStyle/>
          <a:p>
            <a:r>
              <a:rPr lang="en-GB" b="1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Lifting the curse of dimensionality</a:t>
            </a:r>
            <a:endParaRPr lang="LID4096" b="1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progressBar">
            <a:extLst>
              <a:ext uri="{FF2B5EF4-FFF2-40B4-BE49-F238E27FC236}">
                <a16:creationId xmlns:a16="http://schemas.microsoft.com/office/drawing/2014/main" id="{E9C79043-98EB-4815-99C1-AD02CF8B1B23}"/>
              </a:ext>
            </a:extLst>
          </p:cNvPr>
          <p:cNvSpPr/>
          <p:nvPr/>
        </p:nvSpPr>
        <p:spPr>
          <a:xfrm>
            <a:off x="0" y="6819900"/>
            <a:ext cx="1219200" cy="25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ys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11692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27BE-9023-45DF-AC53-1C5657A6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2377"/>
            <a:ext cx="10736641" cy="1325563"/>
          </a:xfrm>
        </p:spPr>
        <p:txBody>
          <a:bodyPr/>
          <a:lstStyle/>
          <a:p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Variations on the theme</a:t>
            </a:r>
            <a:endParaRPr lang="LID4096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CCAB4-5B24-43FB-8376-551ED159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BF5-56F0-4B27-82FE-02F11FE06BFF}" type="slidenum">
              <a:rPr lang="LID4096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20</a:t>
            </a:fld>
            <a:endParaRPr lang="LID4096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BC076BA-ED3C-4EB5-887D-3125CB721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1421094"/>
            <a:ext cx="9505950" cy="4438650"/>
          </a:xfrm>
          <a:prstGeom prst="rect">
            <a:avLst/>
          </a:prstGeom>
        </p:spPr>
      </p:pic>
      <p:sp>
        <p:nvSpPr>
          <p:cNvPr id="3" name="progressBar">
            <a:extLst>
              <a:ext uri="{FF2B5EF4-FFF2-40B4-BE49-F238E27FC236}">
                <a16:creationId xmlns:a16="http://schemas.microsoft.com/office/drawing/2014/main" id="{7540B9F4-086F-43C1-91EA-EA59D6018144}"/>
              </a:ext>
            </a:extLst>
          </p:cNvPr>
          <p:cNvSpPr/>
          <p:nvPr/>
        </p:nvSpPr>
        <p:spPr>
          <a:xfrm>
            <a:off x="0" y="6819900"/>
            <a:ext cx="11582400" cy="25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ys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13377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AC6A9-7A87-43EA-A01A-00FC897B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BF5-56F0-4B27-82FE-02F11FE06BFF}" type="slidenum">
              <a:rPr lang="LID4096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21</a:t>
            </a:fld>
            <a:endParaRPr lang="LID4096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0D7E4-B2CE-4C16-A438-F40ECB769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" y="285749"/>
            <a:ext cx="6205503" cy="6143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55F499-BDEA-4B52-A96B-6AB28CB3F015}"/>
              </a:ext>
            </a:extLst>
          </p:cNvPr>
          <p:cNvSpPr/>
          <p:nvPr/>
        </p:nvSpPr>
        <p:spPr>
          <a:xfrm>
            <a:off x="1487488" y="764704"/>
            <a:ext cx="4464496" cy="4608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82B6BA-970E-41FA-9F33-4A199EDCD971}"/>
              </a:ext>
            </a:extLst>
          </p:cNvPr>
          <p:cNvSpPr/>
          <p:nvPr/>
        </p:nvSpPr>
        <p:spPr>
          <a:xfrm>
            <a:off x="2086356" y="6069334"/>
            <a:ext cx="2808312" cy="3600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21880-18CB-442F-9D72-E03409BEF6EC}"/>
              </a:ext>
            </a:extLst>
          </p:cNvPr>
          <p:cNvSpPr/>
          <p:nvPr/>
        </p:nvSpPr>
        <p:spPr>
          <a:xfrm rot="16200000">
            <a:off x="-971168" y="2868339"/>
            <a:ext cx="2808312" cy="3600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8075B3-873A-42DA-AEA5-00E3311A79D1}"/>
              </a:ext>
            </a:extLst>
          </p:cNvPr>
          <p:cNvSpPr txBox="1"/>
          <p:nvPr/>
        </p:nvSpPr>
        <p:spPr>
          <a:xfrm>
            <a:off x="2999656" y="6025676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</a:t>
            </a:r>
            <a:r>
              <a:rPr lang="en-US" i="1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86CE8D-3FB0-45B5-9317-5DDE3CD0047C}"/>
              </a:ext>
            </a:extLst>
          </p:cNvPr>
          <p:cNvSpPr txBox="1"/>
          <p:nvPr/>
        </p:nvSpPr>
        <p:spPr>
          <a:xfrm rot="16200000">
            <a:off x="-150090" y="2863692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</a:t>
            </a:r>
            <a:r>
              <a:rPr lang="en-US" i="1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B22B9B-BC6B-4FD4-9208-24C4E1CC4437}"/>
              </a:ext>
            </a:extLst>
          </p:cNvPr>
          <p:cNvSpPr/>
          <p:nvPr/>
        </p:nvSpPr>
        <p:spPr>
          <a:xfrm>
            <a:off x="1622687" y="908720"/>
            <a:ext cx="144016" cy="144016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DE09CA-2B21-4DC2-B169-244DA30B7B8B}"/>
              </a:ext>
            </a:extLst>
          </p:cNvPr>
          <p:cNvSpPr/>
          <p:nvPr/>
        </p:nvSpPr>
        <p:spPr>
          <a:xfrm>
            <a:off x="3791744" y="3151856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9C318D-A179-42F7-8D05-48E702461847}"/>
              </a:ext>
            </a:extLst>
          </p:cNvPr>
          <p:cNvSpPr txBox="1"/>
          <p:nvPr/>
        </p:nvSpPr>
        <p:spPr>
          <a:xfrm>
            <a:off x="1775520" y="725215"/>
            <a:ext cx="1800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initial model</a:t>
            </a:r>
          </a:p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chosen randomly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17F9F-2825-4504-B9C1-6B86EF9A0444}"/>
              </a:ext>
            </a:extLst>
          </p:cNvPr>
          <p:cNvSpPr txBox="1"/>
          <p:nvPr/>
        </p:nvSpPr>
        <p:spPr>
          <a:xfrm>
            <a:off x="3791744" y="270892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best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EC2EFE-868B-4812-AB13-C0CA94CA9EEE}"/>
              </a:ext>
            </a:extLst>
          </p:cNvPr>
          <p:cNvSpPr txBox="1"/>
          <p:nvPr/>
        </p:nvSpPr>
        <p:spPr>
          <a:xfrm>
            <a:off x="6586538" y="-17467"/>
            <a:ext cx="5411838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Hamiltonian Monte Carlo</a:t>
            </a:r>
          </a:p>
          <a:p>
            <a:pPr marL="342900" indent="-342900">
              <a:buFont typeface="+mj-lt"/>
              <a:buAutoNum type="arabicPeriod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Initial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chosen randomly.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Misfit U(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defines </a:t>
            </a:r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potential </a:t>
            </a:r>
            <a:r>
              <a:rPr lang="en-US" u="sng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Random momentum 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[auxiliary quantity].</a:t>
            </a:r>
          </a:p>
          <a:p>
            <a:pPr marL="342900" indent="-342900">
              <a:buFont typeface="+mj-lt"/>
              <a:buAutoNum type="arabicPeriod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Defines </a:t>
            </a:r>
            <a:r>
              <a:rPr lang="en-US" u="sng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kinetic energy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K(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Solve Hamilton’s equations with Hamiltonian</a:t>
            </a:r>
          </a:p>
          <a:p>
            <a:pPr marL="800100" lvl="1" indent="-342900">
              <a:buFont typeface="+mj-lt"/>
              <a:buAutoNum type="arabicPeriod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H(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= U(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+ K(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.</a:t>
            </a:r>
          </a:p>
          <a:p>
            <a:pPr marL="342900" indent="-342900">
              <a:buFont typeface="+mj-lt"/>
              <a:buAutoNum type="arabicPeriod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Move towards a new test model, 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baseline="-250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 Metropolis rule:</a:t>
            </a:r>
          </a:p>
          <a:p>
            <a:pPr marL="342900" indent="-342900">
              <a:buFont typeface="+mj-lt"/>
              <a:buAutoNum type="arabicPeriod"/>
            </a:pPr>
            <a:endParaRPr lang="en-US" sz="40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Clr>
                <a:srgbClr val="0070C0"/>
              </a:buClr>
              <a:buFont typeface="Arial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rejected: go back.</a:t>
            </a:r>
          </a:p>
          <a:p>
            <a:pPr marL="800100" lvl="1" indent="-342900">
              <a:buClr>
                <a:srgbClr val="0070C0"/>
              </a:buClr>
              <a:buFont typeface="Arial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accepted: move on.</a:t>
            </a:r>
          </a:p>
          <a:p>
            <a:pPr marL="342900" indent="-342900">
              <a:buFont typeface="+mj-lt"/>
              <a:buAutoNum type="arabicPeriod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 descr="earth.jpg">
            <a:extLst>
              <a:ext uri="{FF2B5EF4-FFF2-40B4-BE49-F238E27FC236}">
                <a16:creationId xmlns:a16="http://schemas.microsoft.com/office/drawing/2014/main" id="{B006BC6E-759E-4D46-9413-9AE4B0792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735098"/>
            <a:ext cx="414333" cy="414333"/>
          </a:xfrm>
          <a:prstGeom prst="rect">
            <a:avLst/>
          </a:prstGeom>
        </p:spPr>
      </p:pic>
      <p:pic>
        <p:nvPicPr>
          <p:cNvPr id="19" name="Picture 18" descr="sun.png">
            <a:extLst>
              <a:ext uri="{FF2B5EF4-FFF2-40B4-BE49-F238E27FC236}">
                <a16:creationId xmlns:a16="http://schemas.microsoft.com/office/drawing/2014/main" id="{61BC43C7-DB02-4C4A-B934-24C3989A7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12" y="2873026"/>
            <a:ext cx="670384" cy="67038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5876E7-E458-41FE-A1C7-D65F126C126C}"/>
              </a:ext>
            </a:extLst>
          </p:cNvPr>
          <p:cNvCxnSpPr/>
          <p:nvPr/>
        </p:nvCxnSpPr>
        <p:spPr>
          <a:xfrm>
            <a:off x="1703512" y="980728"/>
            <a:ext cx="749988" cy="2109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0498B30-C5C2-4273-8079-84D48FC14B61}"/>
              </a:ext>
            </a:extLst>
          </p:cNvPr>
          <p:cNvSpPr txBox="1"/>
          <p:nvPr/>
        </p:nvSpPr>
        <p:spPr>
          <a:xfrm>
            <a:off x="2453500" y="79606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45D85AF-6179-4E03-9DAF-D8FB03C90D81}"/>
              </a:ext>
            </a:extLst>
          </p:cNvPr>
          <p:cNvSpPr/>
          <p:nvPr/>
        </p:nvSpPr>
        <p:spPr>
          <a:xfrm>
            <a:off x="-585246" y="999396"/>
            <a:ext cx="4680520" cy="6296054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0DBF5B-DE33-4612-9F2E-21EAB0895021}"/>
              </a:ext>
            </a:extLst>
          </p:cNvPr>
          <p:cNvSpPr txBox="1"/>
          <p:nvPr/>
        </p:nvSpPr>
        <p:spPr>
          <a:xfrm>
            <a:off x="4295800" y="3933403"/>
            <a:ext cx="87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</a:t>
            </a:r>
            <a:r>
              <a:rPr lang="en-US" baseline="-25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baseline="-25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4" name="Picture 23" descr="earth.jpg">
            <a:extLst>
              <a:ext uri="{FF2B5EF4-FFF2-40B4-BE49-F238E27FC236}">
                <a16:creationId xmlns:a16="http://schemas.microsoft.com/office/drawing/2014/main" id="{3517CFFE-1EB7-47BF-8077-31F2B0B15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747" y="3948931"/>
            <a:ext cx="414333" cy="4143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076B281-5394-4359-8F93-F1657ED9CAB4}"/>
              </a:ext>
            </a:extLst>
          </p:cNvPr>
          <p:cNvSpPr txBox="1"/>
          <p:nvPr/>
        </p:nvSpPr>
        <p:spPr>
          <a:xfrm>
            <a:off x="4527752" y="416011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BF3699-5096-4536-9EFD-34FB10EAB9E4}"/>
              </a:ext>
            </a:extLst>
          </p:cNvPr>
          <p:cNvCxnSpPr/>
          <p:nvPr/>
        </p:nvCxnSpPr>
        <p:spPr>
          <a:xfrm>
            <a:off x="4106007" y="4208869"/>
            <a:ext cx="406146" cy="13591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0DF8D111-BEF1-44E0-B79A-85B1462A65D8}"/>
              </a:ext>
            </a:extLst>
          </p:cNvPr>
          <p:cNvSpPr/>
          <p:nvPr/>
        </p:nvSpPr>
        <p:spPr>
          <a:xfrm>
            <a:off x="-583082" y="1000569"/>
            <a:ext cx="4680520" cy="6296054"/>
          </a:xfrm>
          <a:prstGeom prst="arc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1B08E8A4-1F78-4F53-B5F0-B2BA2EE6754F}"/>
              </a:ext>
            </a:extLst>
          </p:cNvPr>
          <p:cNvSpPr/>
          <p:nvPr/>
        </p:nvSpPr>
        <p:spPr>
          <a:xfrm rot="4426959">
            <a:off x="2317434" y="3672654"/>
            <a:ext cx="2271713" cy="1382596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9" name="Picture 28" descr="earth.jpg">
            <a:extLst>
              <a:ext uri="{FF2B5EF4-FFF2-40B4-BE49-F238E27FC236}">
                <a16:creationId xmlns:a16="http://schemas.microsoft.com/office/drawing/2014/main" id="{475A1073-601A-4EC8-81A8-BD5E5D022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99" y="5233346"/>
            <a:ext cx="414333" cy="41433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A55CE8BE-F1C8-4505-AEF2-6979210606A9}"/>
              </a:ext>
            </a:extLst>
          </p:cNvPr>
          <p:cNvSpPr/>
          <p:nvPr/>
        </p:nvSpPr>
        <p:spPr>
          <a:xfrm>
            <a:off x="4026558" y="4091523"/>
            <a:ext cx="144016" cy="144016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A2D53A11-137C-4AB8-B756-C9DD94AFBE9C}"/>
              </a:ext>
            </a:extLst>
          </p:cNvPr>
          <p:cNvSpPr/>
          <p:nvPr/>
        </p:nvSpPr>
        <p:spPr>
          <a:xfrm rot="4426959">
            <a:off x="2317434" y="3672654"/>
            <a:ext cx="2271713" cy="1382596"/>
          </a:xfrm>
          <a:prstGeom prst="arc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DD2B14B6-9EC9-467E-A3F7-BD89C0057AA1}"/>
              </a:ext>
            </a:extLst>
          </p:cNvPr>
          <p:cNvSpPr/>
          <p:nvPr/>
        </p:nvSpPr>
        <p:spPr>
          <a:xfrm rot="12516109">
            <a:off x="2489108" y="2790763"/>
            <a:ext cx="3814044" cy="2843212"/>
          </a:xfrm>
          <a:prstGeom prst="arc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4F26107F-7CF1-40BE-8B6E-FABD3AC521FC}"/>
              </a:ext>
            </a:extLst>
          </p:cNvPr>
          <p:cNvSpPr/>
          <p:nvPr/>
        </p:nvSpPr>
        <p:spPr>
          <a:xfrm rot="17046337">
            <a:off x="2536771" y="2048083"/>
            <a:ext cx="3644032" cy="3381016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4" name="Picture 33" descr="earth.jpg">
            <a:extLst>
              <a:ext uri="{FF2B5EF4-FFF2-40B4-BE49-F238E27FC236}">
                <a16:creationId xmlns:a16="http://schemas.microsoft.com/office/drawing/2014/main" id="{B763FBE5-C534-4360-9A39-3A1834CBA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475" y="1734716"/>
            <a:ext cx="414333" cy="41433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6720801D-3D27-4D9A-94A3-2FACEAF6869C}"/>
              </a:ext>
            </a:extLst>
          </p:cNvPr>
          <p:cNvSpPr/>
          <p:nvPr/>
        </p:nvSpPr>
        <p:spPr>
          <a:xfrm>
            <a:off x="3669757" y="5368300"/>
            <a:ext cx="144016" cy="144016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F64980D-249E-4C3B-97B2-100AA8DBB0CE}"/>
              </a:ext>
            </a:extLst>
          </p:cNvPr>
          <p:cNvSpPr/>
          <p:nvPr/>
        </p:nvSpPr>
        <p:spPr>
          <a:xfrm>
            <a:off x="2654386" y="3226291"/>
            <a:ext cx="144016" cy="144016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progressBar">
            <a:extLst>
              <a:ext uri="{FF2B5EF4-FFF2-40B4-BE49-F238E27FC236}">
                <a16:creationId xmlns:a16="http://schemas.microsoft.com/office/drawing/2014/main" id="{4D2162E0-C453-4E3D-AC60-285E0C24A061}"/>
              </a:ext>
            </a:extLst>
          </p:cNvPr>
          <p:cNvSpPr/>
          <p:nvPr/>
        </p:nvSpPr>
        <p:spPr>
          <a:xfrm>
            <a:off x="0" y="6819900"/>
            <a:ext cx="12192000" cy="25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ys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2355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1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1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10" fill="hold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10" fill="hold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10" fill="hold"/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10" fill="hold"/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1" grpId="1"/>
      <p:bldP spid="22" grpId="0" animBg="1"/>
      <p:bldP spid="22" grpId="1" animBg="1"/>
      <p:bldP spid="23" grpId="0"/>
      <p:bldP spid="23" grpId="1"/>
      <p:bldP spid="25" grpId="0"/>
      <p:bldP spid="25" grpId="1"/>
      <p:bldP spid="27" grpId="0" animBg="1"/>
      <p:bldP spid="28" grpId="0" animBg="1"/>
      <p:bldP spid="28" grpId="1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49E92-FFE0-46DC-91AE-BAAF2943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We want to do Bayesian inference</a:t>
            </a:r>
          </a:p>
          <a:p>
            <a:endParaRPr lang="en-GB"/>
          </a:p>
          <a:p>
            <a:r>
              <a:rPr lang="en-GB"/>
              <a:t>We want to do sampling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E0C29-2ADD-4F4A-A044-50069AE92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BF5-56F0-4B27-82FE-02F11FE06BFF}" type="slidenum">
              <a:rPr lang="LID4096" smtClean="0"/>
              <a:pPr/>
              <a:t>3</a:t>
            </a:fld>
            <a:endParaRPr lang="LID4096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0ADC8949-1757-4B2E-B259-9EA996D6FE35}"/>
              </a:ext>
            </a:extLst>
          </p:cNvPr>
          <p:cNvSpPr/>
          <p:nvPr/>
        </p:nvSpPr>
        <p:spPr>
          <a:xfrm>
            <a:off x="0" y="6819900"/>
            <a:ext cx="1828800" cy="25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ys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5259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etropolis-Hastings">
            <a:hlinkClick r:id="" action="ppaction://media"/>
            <a:extLst>
              <a:ext uri="{FF2B5EF4-FFF2-40B4-BE49-F238E27FC236}">
                <a16:creationId xmlns:a16="http://schemas.microsoft.com/office/drawing/2014/main" id="{E019E07C-A044-4334-9828-8A51DB46A7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20621"/>
          <a:stretch/>
        </p:blipFill>
        <p:spPr>
          <a:xfrm>
            <a:off x="6096000" y="800099"/>
            <a:ext cx="4946414" cy="3926418"/>
          </a:xfrm>
          <a:prstGeom prst="rect">
            <a:avLst/>
          </a:prstGeom>
        </p:spPr>
      </p:pic>
      <p:pic>
        <p:nvPicPr>
          <p:cNvPr id="14" name="Gradient descent">
            <a:hlinkClick r:id="" action="ppaction://media"/>
            <a:extLst>
              <a:ext uri="{FF2B5EF4-FFF2-40B4-BE49-F238E27FC236}">
                <a16:creationId xmlns:a16="http://schemas.microsoft.com/office/drawing/2014/main" id="{FFF32F18-9633-44E1-B50B-7F8973A5BEF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20621"/>
          <a:stretch/>
        </p:blipFill>
        <p:spPr>
          <a:xfrm>
            <a:off x="1149586" y="800099"/>
            <a:ext cx="4946414" cy="39264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CCAB4-5B24-43FB-8376-551ED159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BF5-56F0-4B27-82FE-02F11FE06BFF}" type="slidenum">
              <a:rPr lang="LID4096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4</a:t>
            </a:fld>
            <a:endParaRPr lang="LID4096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A8DC37-52B1-49FF-A910-61C9FFA25245}"/>
              </a:ext>
            </a:extLst>
          </p:cNvPr>
          <p:cNvSpPr txBox="1"/>
          <p:nvPr/>
        </p:nvSpPr>
        <p:spPr>
          <a:xfrm>
            <a:off x="825178" y="4353650"/>
            <a:ext cx="3861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Gradient descent</a:t>
            </a:r>
          </a:p>
          <a:p>
            <a:endParaRPr lang="en-GB" sz="2400" i="1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en-GB" sz="2400">
                <a:solidFill>
                  <a:schemeClr val="tx1">
                    <a:lumMod val="85000"/>
                    <a:lumOff val="15000"/>
                  </a:schemeClr>
                </a:solidFill>
                <a:latin typeface="Segoe UI "/>
                <a:ea typeface="Segoe UI Black" panose="020B0A02040204020203" pitchFamily="34" charset="0"/>
                <a:cs typeface="Segoe UI" panose="020B0502040204020203" pitchFamily="34" charset="0"/>
              </a:rPr>
              <a:t>Good performance</a:t>
            </a:r>
            <a:endParaRPr lang="LID4096" sz="2400">
              <a:solidFill>
                <a:schemeClr val="tx1">
                  <a:lumMod val="85000"/>
                  <a:lumOff val="15000"/>
                </a:schemeClr>
              </a:solidFill>
              <a:latin typeface="Segoe UI 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en-GB" sz="2400">
                <a:solidFill>
                  <a:schemeClr val="tx1">
                    <a:lumMod val="85000"/>
                    <a:lumOff val="15000"/>
                  </a:schemeClr>
                </a:solidFill>
                <a:latin typeface="Segoe UI "/>
                <a:ea typeface="Segoe UI Black" panose="020B0A02040204020203" pitchFamily="34" charset="0"/>
                <a:cs typeface="Segoe UI" panose="020B0502040204020203" pitchFamily="34" charset="0"/>
              </a:rPr>
              <a:t>No quantified uncertainty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0FAD17-678E-4818-A708-D3EAA13A9197}"/>
              </a:ext>
            </a:extLst>
          </p:cNvPr>
          <p:cNvSpPr txBox="1"/>
          <p:nvPr/>
        </p:nvSpPr>
        <p:spPr>
          <a:xfrm>
            <a:off x="7715250" y="4353650"/>
            <a:ext cx="3327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Metropolis-Hastings</a:t>
            </a:r>
          </a:p>
          <a:p>
            <a:pPr algn="r"/>
            <a:endParaRPr lang="en-GB" sz="2400" i="1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GB" sz="2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Quantified uncertainty</a:t>
            </a:r>
          </a:p>
          <a:p>
            <a:pPr algn="r"/>
            <a:r>
              <a:rPr lang="en-GB" sz="2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Bad performance</a:t>
            </a:r>
            <a:endParaRPr lang="LID4096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B5A01516-5417-41CA-A973-ACEB66D31C04}"/>
              </a:ext>
            </a:extLst>
          </p:cNvPr>
          <p:cNvSpPr/>
          <p:nvPr/>
        </p:nvSpPr>
        <p:spPr>
          <a:xfrm>
            <a:off x="0" y="6819900"/>
            <a:ext cx="2438400" cy="25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ys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0219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6489-CCD7-4CA8-BFE4-95D593504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BF5-56F0-4B27-82FE-02F11FE06BFF}" type="slidenum">
              <a:rPr lang="LID4096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5</a:t>
            </a:fld>
            <a:endParaRPr lang="LID4096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A31642-6E53-423C-9374-552D2340AB78}"/>
              </a:ext>
            </a:extLst>
          </p:cNvPr>
          <p:cNvSpPr txBox="1">
            <a:spLocks/>
          </p:cNvSpPr>
          <p:nvPr/>
        </p:nvSpPr>
        <p:spPr>
          <a:xfrm>
            <a:off x="838199" y="12700"/>
            <a:ext cx="11038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The problem with Metropolis-Hastings</a:t>
            </a:r>
            <a:endParaRPr lang="LID4096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17D8A3-918A-4AB5-9809-EDC08D1F4365}"/>
                  </a:ext>
                </a:extLst>
              </p:cNvPr>
              <p:cNvSpPr txBox="1"/>
              <p:nvPr/>
            </p:nvSpPr>
            <p:spPr>
              <a:xfrm>
                <a:off x="4656663" y="2035174"/>
                <a:ext cx="2878673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sz="8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8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8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8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8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17D8A3-918A-4AB5-9809-EDC08D1F4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663" y="2035174"/>
                <a:ext cx="2878673" cy="1231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D1568C-D27F-478C-BC11-19067078F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51299"/>
            <a:ext cx="10515600" cy="2125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 scales quadratically with dimensions</a:t>
            </a:r>
          </a:p>
          <a:p>
            <a:pPr marL="0" indent="0">
              <a:buNone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 dimensional MCMC; ‘a bad idea’ </a:t>
            </a:r>
            <a:endParaRPr lang="LID4096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F9ADE9BE-8F3E-4536-9755-DCA623DB1368}"/>
              </a:ext>
            </a:extLst>
          </p:cNvPr>
          <p:cNvSpPr/>
          <p:nvPr/>
        </p:nvSpPr>
        <p:spPr>
          <a:xfrm>
            <a:off x="0" y="6819900"/>
            <a:ext cx="3048000" cy="25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ys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4173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AC6A9-7A87-43EA-A01A-00FC897B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BF5-56F0-4B27-82FE-02F11FE06BFF}" type="slidenum">
              <a:rPr lang="LID4096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6</a:t>
            </a:fld>
            <a:endParaRPr lang="LID4096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82B6BA-970E-41FA-9F33-4A199EDCD971}"/>
              </a:ext>
            </a:extLst>
          </p:cNvPr>
          <p:cNvSpPr/>
          <p:nvPr/>
        </p:nvSpPr>
        <p:spPr>
          <a:xfrm>
            <a:off x="2086356" y="6069334"/>
            <a:ext cx="2808312" cy="3600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8F33188-C374-4957-BEAD-D7925183A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1038727" cy="1325563"/>
          </a:xfrm>
        </p:spPr>
        <p:txBody>
          <a:bodyPr/>
          <a:lstStyle/>
          <a:p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MH’s demons</a:t>
            </a:r>
            <a:endParaRPr lang="LID4096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921F8BA9-67A4-408E-996E-606F301BF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39" y="2358231"/>
            <a:ext cx="1143000" cy="1143000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6AE28BFF-D5E8-4851-85CD-80BFCB8DAA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62" y="2358231"/>
            <a:ext cx="1143000" cy="11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F918A4-DA12-4DCD-98D9-AD09A35DB450}"/>
              </a:ext>
            </a:extLst>
          </p:cNvPr>
          <p:cNvSpPr txBox="1"/>
          <p:nvPr/>
        </p:nvSpPr>
        <p:spPr>
          <a:xfrm>
            <a:off x="7775462" y="3648075"/>
            <a:ext cx="3244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Gatekeeper</a:t>
            </a:r>
          </a:p>
          <a:p>
            <a:pPr algn="ctr"/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Has an opinion on this</a:t>
            </a:r>
            <a:endParaRPr lang="LID4096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E84D22-D1D8-4C6D-ACA1-34FAE82F1EEB}"/>
              </a:ext>
            </a:extLst>
          </p:cNvPr>
          <p:cNvSpPr txBox="1"/>
          <p:nvPr/>
        </p:nvSpPr>
        <p:spPr>
          <a:xfrm>
            <a:off x="997847" y="3648075"/>
            <a:ext cx="35925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Explorer</a:t>
            </a:r>
          </a:p>
          <a:p>
            <a:pPr algn="ctr"/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Proposes a new direction</a:t>
            </a:r>
            <a:endParaRPr lang="LID4096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CD969D49-64BD-4029-B900-C358995EB746}"/>
              </a:ext>
            </a:extLst>
          </p:cNvPr>
          <p:cNvSpPr/>
          <p:nvPr/>
        </p:nvSpPr>
        <p:spPr>
          <a:xfrm>
            <a:off x="0" y="6819900"/>
            <a:ext cx="3657600" cy="25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ys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13734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6489-CCD7-4CA8-BFE4-95D593504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BF5-56F0-4B27-82FE-02F11FE06BFF}" type="slidenum">
              <a:rPr lang="LID4096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7</a:t>
            </a:fld>
            <a:endParaRPr lang="LID4096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A31642-6E53-423C-9374-552D2340AB78}"/>
              </a:ext>
            </a:extLst>
          </p:cNvPr>
          <p:cNvSpPr txBox="1">
            <a:spLocks/>
          </p:cNvSpPr>
          <p:nvPr/>
        </p:nvSpPr>
        <p:spPr>
          <a:xfrm>
            <a:off x="838199" y="12700"/>
            <a:ext cx="11038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The curse of dimensionality</a:t>
            </a:r>
            <a:endParaRPr lang="LID4096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D1568C-D27F-478C-BC11-19067078F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264"/>
            <a:ext cx="10515600" cy="4838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Interesting models: within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unit sphere (r=1)</a:t>
            </a:r>
          </a:p>
          <a:p>
            <a:pPr marL="0" indent="0">
              <a:buNone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Proposals: within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unit cube (side=2)</a:t>
            </a:r>
            <a:endParaRPr lang="LID4096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5E6585-0BEE-4B4A-862D-D01BB73702B3}"/>
              </a:ext>
            </a:extLst>
          </p:cNvPr>
          <p:cNvSpPr/>
          <p:nvPr/>
        </p:nvSpPr>
        <p:spPr>
          <a:xfrm>
            <a:off x="7960103" y="2042457"/>
            <a:ext cx="3053593" cy="30535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49548D-5B04-4CB6-B8A5-73821FDBE610}"/>
              </a:ext>
            </a:extLst>
          </p:cNvPr>
          <p:cNvSpPr/>
          <p:nvPr/>
        </p:nvSpPr>
        <p:spPr>
          <a:xfrm>
            <a:off x="7960101" y="2042455"/>
            <a:ext cx="3053596" cy="30535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56B47A-D0A0-4E6C-BB3B-2A4E7D4B0A44}"/>
              </a:ext>
            </a:extLst>
          </p:cNvPr>
          <p:cNvCxnSpPr>
            <a:cxnSpLocks/>
          </p:cNvCxnSpPr>
          <p:nvPr/>
        </p:nvCxnSpPr>
        <p:spPr>
          <a:xfrm>
            <a:off x="7023287" y="3569253"/>
            <a:ext cx="492722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337D88-2D88-4343-B475-47946FB8FD43}"/>
              </a:ext>
            </a:extLst>
          </p:cNvPr>
          <p:cNvCxnSpPr>
            <a:cxnSpLocks/>
          </p:cNvCxnSpPr>
          <p:nvPr/>
        </p:nvCxnSpPr>
        <p:spPr>
          <a:xfrm rot="16200000">
            <a:off x="7023287" y="3569253"/>
            <a:ext cx="492722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AFECC5-467C-4911-8696-785748EA91EB}"/>
              </a:ext>
            </a:extLst>
          </p:cNvPr>
          <p:cNvSpPr txBox="1"/>
          <p:nvPr/>
        </p:nvSpPr>
        <p:spPr>
          <a:xfrm>
            <a:off x="11553315" y="356925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</a:t>
            </a:r>
            <a:r>
              <a:rPr lang="en-US" baseline="-25000"/>
              <a:t>1</a:t>
            </a:r>
            <a:endParaRPr lang="LID4096" baseline="-25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8F1C8-8EBB-46F5-8D7D-9CEAE162EBAC}"/>
              </a:ext>
            </a:extLst>
          </p:cNvPr>
          <p:cNvSpPr txBox="1"/>
          <p:nvPr/>
        </p:nvSpPr>
        <p:spPr>
          <a:xfrm>
            <a:off x="9578961" y="112758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</a:t>
            </a:r>
            <a:r>
              <a:rPr lang="en-US" baseline="-25000"/>
              <a:t>2</a:t>
            </a:r>
            <a:endParaRPr lang="LID4096" baseline="-25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85003-C1C0-4FBE-8B6F-26863DADB308}"/>
              </a:ext>
            </a:extLst>
          </p:cNvPr>
          <p:cNvSpPr txBox="1"/>
          <p:nvPr/>
        </p:nvSpPr>
        <p:spPr>
          <a:xfrm>
            <a:off x="11045693" y="36037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  <a:endParaRPr lang="LID4096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B4688-84E1-41D3-B620-CF69BDE40BA8}"/>
              </a:ext>
            </a:extLst>
          </p:cNvPr>
          <p:cNvSpPr txBox="1"/>
          <p:nvPr/>
        </p:nvSpPr>
        <p:spPr>
          <a:xfrm>
            <a:off x="7436975" y="3569253"/>
            <a:ext cx="42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-1</a:t>
            </a:r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BB5C2F-62AD-4D70-B584-9EF77D880BD8}"/>
              </a:ext>
            </a:extLst>
          </p:cNvPr>
          <p:cNvSpPr txBox="1"/>
          <p:nvPr/>
        </p:nvSpPr>
        <p:spPr>
          <a:xfrm>
            <a:off x="8963773" y="5123196"/>
            <a:ext cx="47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-1</a:t>
            </a:r>
            <a:endParaRPr lang="LID4096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024801-2251-4FFB-9712-9D7A88F6A16B}"/>
              </a:ext>
            </a:extLst>
          </p:cNvPr>
          <p:cNvSpPr txBox="1"/>
          <p:nvPr/>
        </p:nvSpPr>
        <p:spPr>
          <a:xfrm>
            <a:off x="9134129" y="16459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  <a:endParaRPr lang="LID4096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A0F10EE4-C859-4A0E-807F-C2B7AE712205}"/>
              </a:ext>
            </a:extLst>
          </p:cNvPr>
          <p:cNvSpPr/>
          <p:nvPr/>
        </p:nvSpPr>
        <p:spPr>
          <a:xfrm>
            <a:off x="0" y="6819900"/>
            <a:ext cx="4267200" cy="25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ys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6172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AC6A9-7A87-43EA-A01A-00FC897B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BF5-56F0-4B27-82FE-02F11FE06BFF}" type="slidenum">
              <a:rPr lang="LID4096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8</a:t>
            </a:fld>
            <a:endParaRPr lang="LID4096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82B6BA-970E-41FA-9F33-4A199EDCD971}"/>
              </a:ext>
            </a:extLst>
          </p:cNvPr>
          <p:cNvSpPr/>
          <p:nvPr/>
        </p:nvSpPr>
        <p:spPr>
          <a:xfrm>
            <a:off x="2086356" y="6069334"/>
            <a:ext cx="2808312" cy="3600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2FE9BE5-DEFB-451E-A79B-D8F1E1779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956" y="1982119"/>
            <a:ext cx="8040087" cy="33464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5400" dist="88900" dir="2700000" algn="tl" rotWithShape="0">
              <a:prstClr val="black">
                <a:alpha val="64000"/>
              </a:prstClr>
            </a:outerShdw>
          </a:effectLst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E8F33188-C374-4957-BEAD-D7925183A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1038727" cy="1325563"/>
          </a:xfrm>
        </p:spPr>
        <p:txBody>
          <a:bodyPr/>
          <a:lstStyle/>
          <a:p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Efficiently sampling with gradients</a:t>
            </a:r>
            <a:endParaRPr lang="LID4096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F17EE-F52C-444F-96F4-58FBE8E40CE0}"/>
              </a:ext>
            </a:extLst>
          </p:cNvPr>
          <p:cNvSpPr txBox="1"/>
          <p:nvPr/>
        </p:nvSpPr>
        <p:spPr>
          <a:xfrm>
            <a:off x="1680574" y="5581684"/>
            <a:ext cx="883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latin typeface="Segoe UI Black" panose="020B0A02040204020203" pitchFamily="34" charset="0"/>
                <a:ea typeface="Segoe UI Black" panose="020B0A02040204020203" pitchFamily="34" charset="0"/>
              </a:rPr>
              <a:t>Hamiltonian Monte Carlo</a:t>
            </a:r>
            <a:endParaRPr lang="LID4096" sz="320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AEB3696F-DA6D-4876-8551-03887820B420}"/>
              </a:ext>
            </a:extLst>
          </p:cNvPr>
          <p:cNvSpPr/>
          <p:nvPr/>
        </p:nvSpPr>
        <p:spPr>
          <a:xfrm>
            <a:off x="0" y="6819900"/>
            <a:ext cx="4876800" cy="25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ys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564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AC6A9-7A87-43EA-A01A-00FC897B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C5BF5-56F0-4B27-82FE-02F11FE06BFF}" type="slidenum">
              <a:rPr lang="LID4096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9</a:t>
            </a:fld>
            <a:endParaRPr lang="LID4096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82B6BA-970E-41FA-9F33-4A199EDCD971}"/>
              </a:ext>
            </a:extLst>
          </p:cNvPr>
          <p:cNvSpPr/>
          <p:nvPr/>
        </p:nvSpPr>
        <p:spPr>
          <a:xfrm>
            <a:off x="2086356" y="6069334"/>
            <a:ext cx="2808312" cy="3600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8F33188-C374-4957-BEAD-D7925183A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1038727" cy="1325563"/>
          </a:xfrm>
        </p:spPr>
        <p:txBody>
          <a:bodyPr/>
          <a:lstStyle/>
          <a:p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Revisiting demons</a:t>
            </a:r>
            <a:endParaRPr lang="LID4096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921F8BA9-67A4-408E-996E-606F301BF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39" y="2358231"/>
            <a:ext cx="1143000" cy="1143000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6AE28BFF-D5E8-4851-85CD-80BFCB8DAA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62" y="2358231"/>
            <a:ext cx="1143000" cy="11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F918A4-DA12-4DCD-98D9-AD09A35DB450}"/>
              </a:ext>
            </a:extLst>
          </p:cNvPr>
          <p:cNvSpPr txBox="1"/>
          <p:nvPr/>
        </p:nvSpPr>
        <p:spPr>
          <a:xfrm>
            <a:off x="7775462" y="3648075"/>
            <a:ext cx="3244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Gatekeeper</a:t>
            </a:r>
          </a:p>
          <a:p>
            <a:pPr algn="ctr"/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Has an opinion on this</a:t>
            </a:r>
            <a:endParaRPr lang="LID4096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E84D22-D1D8-4C6D-ACA1-34FAE82F1EEB}"/>
              </a:ext>
            </a:extLst>
          </p:cNvPr>
          <p:cNvSpPr txBox="1"/>
          <p:nvPr/>
        </p:nvSpPr>
        <p:spPr>
          <a:xfrm>
            <a:off x="997847" y="3648075"/>
            <a:ext cx="35925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Explorer</a:t>
            </a:r>
          </a:p>
          <a:p>
            <a:pPr algn="ctr"/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Proposes a new direction</a:t>
            </a:r>
            <a:endParaRPr lang="LID4096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FB3F8B06-86A0-46B8-94D6-AD130EA6EBA8}"/>
              </a:ext>
            </a:extLst>
          </p:cNvPr>
          <p:cNvSpPr/>
          <p:nvPr/>
        </p:nvSpPr>
        <p:spPr>
          <a:xfrm>
            <a:off x="0" y="6819900"/>
            <a:ext cx="5486400" cy="25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ys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4067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4438</TotalTime>
  <Words>621</Words>
  <Application>Microsoft Office PowerPoint</Application>
  <PresentationFormat>Widescreen</PresentationFormat>
  <Paragraphs>180</Paragraphs>
  <Slides>21</Slides>
  <Notes>16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Corbel</vt:lpstr>
      <vt:lpstr>Segoe UI</vt:lpstr>
      <vt:lpstr>Segoe UI </vt:lpstr>
      <vt:lpstr>Segoe UI Black</vt:lpstr>
      <vt:lpstr>Office Theme</vt:lpstr>
      <vt:lpstr>PowerPoint Presentation</vt:lpstr>
      <vt:lpstr>Lifting the curse of dimensionality</vt:lpstr>
      <vt:lpstr>PowerPoint Presentation</vt:lpstr>
      <vt:lpstr>PowerPoint Presentation</vt:lpstr>
      <vt:lpstr>PowerPoint Presentation</vt:lpstr>
      <vt:lpstr>MH’s demons</vt:lpstr>
      <vt:lpstr>PowerPoint Presentation</vt:lpstr>
      <vt:lpstr>Efficiently sampling with gradients</vt:lpstr>
      <vt:lpstr>Revisiting demons</vt:lpstr>
      <vt:lpstr>A third demon</vt:lpstr>
      <vt:lpstr>PowerPoint Presentation</vt:lpstr>
      <vt:lpstr>Hamiltonian Monte Carlo</vt:lpstr>
      <vt:lpstr>PowerPoint Presentation</vt:lpstr>
      <vt:lpstr>Tuning HMC</vt:lpstr>
      <vt:lpstr>HMC and cheap gradients: a good duo</vt:lpstr>
      <vt:lpstr>HMC in management terms</vt:lpstr>
      <vt:lpstr>Notebooks</vt:lpstr>
      <vt:lpstr>Following now are extra slides</vt:lpstr>
      <vt:lpstr>Tuning parameters are locally optimal</vt:lpstr>
      <vt:lpstr>Variations on the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Full-waveform inversion</dc:title>
  <dc:creator>1l35nwl0du@ethz.ch</dc:creator>
  <cp:lastModifiedBy>1l35nwl0du@ethz.ch</cp:lastModifiedBy>
  <cp:revision>241</cp:revision>
  <dcterms:created xsi:type="dcterms:W3CDTF">2019-11-25T13:26:51Z</dcterms:created>
  <dcterms:modified xsi:type="dcterms:W3CDTF">2020-02-24T10:39:25Z</dcterms:modified>
</cp:coreProperties>
</file>